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9"/>
  </p:notesMasterIdLst>
  <p:sldIdLst>
    <p:sldId id="258" r:id="rId2"/>
    <p:sldId id="291" r:id="rId3"/>
    <p:sldId id="261" r:id="rId4"/>
    <p:sldId id="287" r:id="rId5"/>
    <p:sldId id="289" r:id="rId6"/>
    <p:sldId id="288" r:id="rId7"/>
    <p:sldId id="290" r:id="rId8"/>
  </p:sldIdLst>
  <p:sldSz cx="6858000" cy="9144000" type="screen4x3"/>
  <p:notesSz cx="9931400" cy="6794500"/>
  <p:defaultTextStyle>
    <a:defPPr>
      <a:defRPr lang="en-US"/>
    </a:defPPr>
    <a:lvl1pPr marL="0" algn="l" defTabSz="855970" rtl="0" eaLnBrk="1" latinLnBrk="0" hangingPunct="1">
      <a:defRPr sz="1685" kern="1200">
        <a:solidFill>
          <a:schemeClr val="tx1"/>
        </a:solidFill>
        <a:latin typeface="+mn-lt"/>
        <a:ea typeface="+mn-ea"/>
        <a:cs typeface="+mn-cs"/>
      </a:defRPr>
    </a:lvl1pPr>
    <a:lvl2pPr marL="427985" algn="l" defTabSz="855970" rtl="0" eaLnBrk="1" latinLnBrk="0" hangingPunct="1">
      <a:defRPr sz="1685" kern="1200">
        <a:solidFill>
          <a:schemeClr val="tx1"/>
        </a:solidFill>
        <a:latin typeface="+mn-lt"/>
        <a:ea typeface="+mn-ea"/>
        <a:cs typeface="+mn-cs"/>
      </a:defRPr>
    </a:lvl2pPr>
    <a:lvl3pPr marL="855970" algn="l" defTabSz="855970" rtl="0" eaLnBrk="1" latinLnBrk="0" hangingPunct="1">
      <a:defRPr sz="1685" kern="1200">
        <a:solidFill>
          <a:schemeClr val="tx1"/>
        </a:solidFill>
        <a:latin typeface="+mn-lt"/>
        <a:ea typeface="+mn-ea"/>
        <a:cs typeface="+mn-cs"/>
      </a:defRPr>
    </a:lvl3pPr>
    <a:lvl4pPr marL="1283955" algn="l" defTabSz="855970" rtl="0" eaLnBrk="1" latinLnBrk="0" hangingPunct="1">
      <a:defRPr sz="1685" kern="1200">
        <a:solidFill>
          <a:schemeClr val="tx1"/>
        </a:solidFill>
        <a:latin typeface="+mn-lt"/>
        <a:ea typeface="+mn-ea"/>
        <a:cs typeface="+mn-cs"/>
      </a:defRPr>
    </a:lvl4pPr>
    <a:lvl5pPr marL="1711940" algn="l" defTabSz="855970" rtl="0" eaLnBrk="1" latinLnBrk="0" hangingPunct="1">
      <a:defRPr sz="1685" kern="1200">
        <a:solidFill>
          <a:schemeClr val="tx1"/>
        </a:solidFill>
        <a:latin typeface="+mn-lt"/>
        <a:ea typeface="+mn-ea"/>
        <a:cs typeface="+mn-cs"/>
      </a:defRPr>
    </a:lvl5pPr>
    <a:lvl6pPr marL="2139925" algn="l" defTabSz="855970" rtl="0" eaLnBrk="1" latinLnBrk="0" hangingPunct="1">
      <a:defRPr sz="1685" kern="1200">
        <a:solidFill>
          <a:schemeClr val="tx1"/>
        </a:solidFill>
        <a:latin typeface="+mn-lt"/>
        <a:ea typeface="+mn-ea"/>
        <a:cs typeface="+mn-cs"/>
      </a:defRPr>
    </a:lvl6pPr>
    <a:lvl7pPr marL="2567910" algn="l" defTabSz="855970" rtl="0" eaLnBrk="1" latinLnBrk="0" hangingPunct="1">
      <a:defRPr sz="1685" kern="1200">
        <a:solidFill>
          <a:schemeClr val="tx1"/>
        </a:solidFill>
        <a:latin typeface="+mn-lt"/>
        <a:ea typeface="+mn-ea"/>
        <a:cs typeface="+mn-cs"/>
      </a:defRPr>
    </a:lvl7pPr>
    <a:lvl8pPr marL="2995894" algn="l" defTabSz="855970" rtl="0" eaLnBrk="1" latinLnBrk="0" hangingPunct="1">
      <a:defRPr sz="1685" kern="1200">
        <a:solidFill>
          <a:schemeClr val="tx1"/>
        </a:solidFill>
        <a:latin typeface="+mn-lt"/>
        <a:ea typeface="+mn-ea"/>
        <a:cs typeface="+mn-cs"/>
      </a:defRPr>
    </a:lvl8pPr>
    <a:lvl9pPr marL="3423879" algn="l" defTabSz="855970" rtl="0" eaLnBrk="1" latinLnBrk="0" hangingPunct="1">
      <a:defRPr sz="1685" kern="1200">
        <a:solidFill>
          <a:schemeClr val="tx1"/>
        </a:solidFill>
        <a:latin typeface="+mn-lt"/>
        <a:ea typeface="+mn-ea"/>
        <a:cs typeface="+mn-cs"/>
      </a:defRPr>
    </a:lvl9pPr>
  </p:defaultTextStyle>
  <p:extLst>
    <p:ext uri="{EFAFB233-063F-42B5-8137-9DF3F51BA10A}">
      <p15:sldGuideLst xmlns:p15="http://schemas.microsoft.com/office/powerpoint/2012/main">
        <p15:guide id="4" orient="horz" userDrawn="1">
          <p15:clr>
            <a:srgbClr val="A4A3A4"/>
          </p15:clr>
        </p15:guide>
        <p15:guide id="10" pos="4248" userDrawn="1">
          <p15:clr>
            <a:srgbClr val="A4A3A4"/>
          </p15:clr>
        </p15:guide>
        <p15:guide id="14" orient="horz" pos="725" userDrawn="1">
          <p15:clr>
            <a:srgbClr val="A4A3A4"/>
          </p15:clr>
        </p15:guide>
        <p15:guide id="16" orient="horz" pos="5488" userDrawn="1">
          <p15:clr>
            <a:srgbClr val="A4A3A4"/>
          </p15:clr>
        </p15:guide>
        <p15:guide id="17" pos="96" userDrawn="1">
          <p15:clr>
            <a:srgbClr val="A4A3A4"/>
          </p15:clr>
        </p15:guide>
      </p15:sldGuideLst>
    </p:ext>
    <p:ext uri="{2D200454-40CA-4A62-9FC3-DE9A4176ACB9}">
      <p15:notesGuideLst xmlns:p15="http://schemas.microsoft.com/office/powerpoint/2012/main">
        <p15:guide id="1" orient="horz" pos="2182" userDrawn="1">
          <p15:clr>
            <a:srgbClr val="A4A3A4"/>
          </p15:clr>
        </p15:guide>
        <p15:guide id="2" pos="3127" userDrawn="1">
          <p15:clr>
            <a:srgbClr val="A4A3A4"/>
          </p15:clr>
        </p15:guide>
        <p15:guide id="3" orient="horz" pos="2181" userDrawn="1">
          <p15:clr>
            <a:srgbClr val="A4A3A4"/>
          </p15:clr>
        </p15:guide>
        <p15:guide id="4" pos="3129" userDrawn="1">
          <p15:clr>
            <a:srgbClr val="A4A3A4"/>
          </p15:clr>
        </p15:guide>
        <p15:guide id="5" orient="horz" pos="2183" userDrawn="1">
          <p15:clr>
            <a:srgbClr val="A4A3A4"/>
          </p15:clr>
        </p15:guide>
        <p15:guide id="6" pos="3126" userDrawn="1">
          <p15:clr>
            <a:srgbClr val="A4A3A4"/>
          </p15:clr>
        </p15:guide>
        <p15:guide id="7" orient="horz" pos="2141" userDrawn="1">
          <p15:clr>
            <a:srgbClr val="A4A3A4"/>
          </p15:clr>
        </p15:guide>
        <p15:guide id="8" orient="horz" pos="214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63634"/>
    <a:srgbClr val="922B4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487" autoAdjust="0"/>
    <p:restoredTop sz="94660"/>
  </p:normalViewPr>
  <p:slideViewPr>
    <p:cSldViewPr snapToGrid="0">
      <p:cViewPr>
        <p:scale>
          <a:sx n="110" d="100"/>
          <a:sy n="110" d="100"/>
        </p:scale>
        <p:origin x="1770" y="78"/>
      </p:cViewPr>
      <p:guideLst>
        <p:guide orient="horz"/>
        <p:guide pos="4248"/>
        <p:guide orient="horz" pos="725"/>
        <p:guide orient="horz" pos="5488"/>
        <p:guide pos="96"/>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p:scale>
          <a:sx n="120" d="100"/>
          <a:sy n="120" d="100"/>
        </p:scale>
        <p:origin x="1884" y="-48"/>
      </p:cViewPr>
      <p:guideLst>
        <p:guide orient="horz" pos="2182"/>
        <p:guide pos="3127"/>
        <p:guide orient="horz" pos="2181"/>
        <p:guide pos="3129"/>
        <p:guide orient="horz" pos="2183"/>
        <p:guide pos="3126"/>
        <p:guide orient="horz" pos="2141"/>
        <p:guide orient="horz" pos="214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image" Target="../media/image7.e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image" Target="../media/image9.e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12.emf"/><Relationship Id="rId1" Type="http://schemas.openxmlformats.org/officeDocument/2006/relationships/image" Target="../media/image1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1" y="9"/>
            <a:ext cx="4303607" cy="34090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5625526" y="9"/>
            <a:ext cx="4303607" cy="340905"/>
          </a:xfrm>
          <a:prstGeom prst="rect">
            <a:avLst/>
          </a:prstGeom>
        </p:spPr>
        <p:txBody>
          <a:bodyPr vert="horz" lIns="91440" tIns="45720" rIns="91440" bIns="45720" rtlCol="0"/>
          <a:lstStyle>
            <a:lvl1pPr algn="r">
              <a:defRPr sz="1200"/>
            </a:lvl1pPr>
          </a:lstStyle>
          <a:p>
            <a:fld id="{06ECDDC0-EF27-4C47-B8F4-3086A1E580EC}" type="datetimeFigureOut">
              <a:rPr lang="en-US" smtClean="0"/>
              <a:t>1/7/2021</a:t>
            </a:fld>
            <a:endParaRPr lang="en-US" dirty="0"/>
          </a:p>
        </p:txBody>
      </p:sp>
      <p:sp>
        <p:nvSpPr>
          <p:cNvPr id="4" name="Slide Image Placeholder 3"/>
          <p:cNvSpPr>
            <a:spLocks noGrp="1" noRot="1" noChangeAspect="1"/>
          </p:cNvSpPr>
          <p:nvPr>
            <p:ph type="sldImg" idx="2"/>
          </p:nvPr>
        </p:nvSpPr>
        <p:spPr>
          <a:xfrm>
            <a:off x="4105275" y="849313"/>
            <a:ext cx="1720850" cy="22923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993140" y="3269894"/>
            <a:ext cx="7945120" cy="267533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31" y="6453638"/>
            <a:ext cx="4303607" cy="340904"/>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5625526" y="6453638"/>
            <a:ext cx="4303607" cy="340904"/>
          </a:xfrm>
          <a:prstGeom prst="rect">
            <a:avLst/>
          </a:prstGeom>
        </p:spPr>
        <p:txBody>
          <a:bodyPr vert="horz" lIns="91440" tIns="45720" rIns="91440" bIns="45720" rtlCol="0" anchor="b"/>
          <a:lstStyle>
            <a:lvl1pPr algn="r">
              <a:defRPr sz="1200"/>
            </a:lvl1pPr>
          </a:lstStyle>
          <a:p>
            <a:fld id="{42EB6FE2-2CAF-4C7A-93FE-7D00B71F633C}" type="slidenum">
              <a:rPr lang="en-US" smtClean="0"/>
              <a:t>‹#›</a:t>
            </a:fld>
            <a:endParaRPr lang="en-US" dirty="0"/>
          </a:p>
        </p:txBody>
      </p:sp>
    </p:spTree>
    <p:extLst>
      <p:ext uri="{BB962C8B-B14F-4D97-AF65-F5344CB8AC3E}">
        <p14:creationId xmlns:p14="http://schemas.microsoft.com/office/powerpoint/2010/main" val="2491399222"/>
      </p:ext>
    </p:extLst>
  </p:cSld>
  <p:clrMap bg1="lt1" tx1="dk1" bg2="lt2" tx2="dk2" accent1="accent1" accent2="accent2" accent3="accent3" accent4="accent4" accent5="accent5" accent6="accent6" hlink="hlink" folHlink="folHlink"/>
  <p:notesStyle>
    <a:lvl1pPr marL="0" algn="l" defTabSz="855970" rtl="0" eaLnBrk="1" latinLnBrk="0" hangingPunct="1">
      <a:defRPr sz="1123" kern="1200">
        <a:solidFill>
          <a:schemeClr val="tx1"/>
        </a:solidFill>
        <a:latin typeface="+mn-lt"/>
        <a:ea typeface="+mn-ea"/>
        <a:cs typeface="+mn-cs"/>
      </a:defRPr>
    </a:lvl1pPr>
    <a:lvl2pPr marL="427985" algn="l" defTabSz="855970" rtl="0" eaLnBrk="1" latinLnBrk="0" hangingPunct="1">
      <a:defRPr sz="1123" kern="1200">
        <a:solidFill>
          <a:schemeClr val="tx1"/>
        </a:solidFill>
        <a:latin typeface="+mn-lt"/>
        <a:ea typeface="+mn-ea"/>
        <a:cs typeface="+mn-cs"/>
      </a:defRPr>
    </a:lvl2pPr>
    <a:lvl3pPr marL="855970" algn="l" defTabSz="855970" rtl="0" eaLnBrk="1" latinLnBrk="0" hangingPunct="1">
      <a:defRPr sz="1123" kern="1200">
        <a:solidFill>
          <a:schemeClr val="tx1"/>
        </a:solidFill>
        <a:latin typeface="+mn-lt"/>
        <a:ea typeface="+mn-ea"/>
        <a:cs typeface="+mn-cs"/>
      </a:defRPr>
    </a:lvl3pPr>
    <a:lvl4pPr marL="1283955" algn="l" defTabSz="855970" rtl="0" eaLnBrk="1" latinLnBrk="0" hangingPunct="1">
      <a:defRPr sz="1123" kern="1200">
        <a:solidFill>
          <a:schemeClr val="tx1"/>
        </a:solidFill>
        <a:latin typeface="+mn-lt"/>
        <a:ea typeface="+mn-ea"/>
        <a:cs typeface="+mn-cs"/>
      </a:defRPr>
    </a:lvl4pPr>
    <a:lvl5pPr marL="1711940" algn="l" defTabSz="855970" rtl="0" eaLnBrk="1" latinLnBrk="0" hangingPunct="1">
      <a:defRPr sz="1123" kern="1200">
        <a:solidFill>
          <a:schemeClr val="tx1"/>
        </a:solidFill>
        <a:latin typeface="+mn-lt"/>
        <a:ea typeface="+mn-ea"/>
        <a:cs typeface="+mn-cs"/>
      </a:defRPr>
    </a:lvl5pPr>
    <a:lvl6pPr marL="2139925" algn="l" defTabSz="855970" rtl="0" eaLnBrk="1" latinLnBrk="0" hangingPunct="1">
      <a:defRPr sz="1123" kern="1200">
        <a:solidFill>
          <a:schemeClr val="tx1"/>
        </a:solidFill>
        <a:latin typeface="+mn-lt"/>
        <a:ea typeface="+mn-ea"/>
        <a:cs typeface="+mn-cs"/>
      </a:defRPr>
    </a:lvl6pPr>
    <a:lvl7pPr marL="2567910" algn="l" defTabSz="855970" rtl="0" eaLnBrk="1" latinLnBrk="0" hangingPunct="1">
      <a:defRPr sz="1123" kern="1200">
        <a:solidFill>
          <a:schemeClr val="tx1"/>
        </a:solidFill>
        <a:latin typeface="+mn-lt"/>
        <a:ea typeface="+mn-ea"/>
        <a:cs typeface="+mn-cs"/>
      </a:defRPr>
    </a:lvl7pPr>
    <a:lvl8pPr marL="2995894" algn="l" defTabSz="855970" rtl="0" eaLnBrk="1" latinLnBrk="0" hangingPunct="1">
      <a:defRPr sz="1123" kern="1200">
        <a:solidFill>
          <a:schemeClr val="tx1"/>
        </a:solidFill>
        <a:latin typeface="+mn-lt"/>
        <a:ea typeface="+mn-ea"/>
        <a:cs typeface="+mn-cs"/>
      </a:defRPr>
    </a:lvl8pPr>
    <a:lvl9pPr marL="3423879" algn="l" defTabSz="855970" rtl="0" eaLnBrk="1" latinLnBrk="0" hangingPunct="1">
      <a:defRPr sz="1123"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B6FE2-2CAF-4C7A-93FE-7D00B71F633C}" type="slidenum">
              <a:rPr lang="en-US" smtClean="0"/>
              <a:t>1</a:t>
            </a:fld>
            <a:endParaRPr lang="en-US" dirty="0"/>
          </a:p>
        </p:txBody>
      </p:sp>
    </p:spTree>
    <p:extLst>
      <p:ext uri="{BB962C8B-B14F-4D97-AF65-F5344CB8AC3E}">
        <p14:creationId xmlns:p14="http://schemas.microsoft.com/office/powerpoint/2010/main" val="25556662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B6FE2-2CAF-4C7A-93FE-7D00B71F633C}" type="slidenum">
              <a:rPr lang="en-US" smtClean="0"/>
              <a:t>2</a:t>
            </a:fld>
            <a:endParaRPr lang="en-US" dirty="0"/>
          </a:p>
        </p:txBody>
      </p:sp>
    </p:spTree>
    <p:extLst>
      <p:ext uri="{BB962C8B-B14F-4D97-AF65-F5344CB8AC3E}">
        <p14:creationId xmlns:p14="http://schemas.microsoft.com/office/powerpoint/2010/main" val="8229012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B6FE2-2CAF-4C7A-93FE-7D00B71F633C}" type="slidenum">
              <a:rPr lang="en-US" smtClean="0"/>
              <a:t>3</a:t>
            </a:fld>
            <a:endParaRPr lang="en-US" dirty="0"/>
          </a:p>
        </p:txBody>
      </p:sp>
    </p:spTree>
    <p:extLst>
      <p:ext uri="{BB962C8B-B14F-4D97-AF65-F5344CB8AC3E}">
        <p14:creationId xmlns:p14="http://schemas.microsoft.com/office/powerpoint/2010/main" val="32684828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B6FE2-2CAF-4C7A-93FE-7D00B71F633C}" type="slidenum">
              <a:rPr lang="en-US" smtClean="0"/>
              <a:t>4</a:t>
            </a:fld>
            <a:endParaRPr lang="en-US" dirty="0"/>
          </a:p>
        </p:txBody>
      </p:sp>
    </p:spTree>
    <p:extLst>
      <p:ext uri="{BB962C8B-B14F-4D97-AF65-F5344CB8AC3E}">
        <p14:creationId xmlns:p14="http://schemas.microsoft.com/office/powerpoint/2010/main" val="37085120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B6FE2-2CAF-4C7A-93FE-7D00B71F633C}" type="slidenum">
              <a:rPr lang="en-US" smtClean="0"/>
              <a:t>5</a:t>
            </a:fld>
            <a:endParaRPr lang="en-US" dirty="0"/>
          </a:p>
        </p:txBody>
      </p:sp>
    </p:spTree>
    <p:extLst>
      <p:ext uri="{BB962C8B-B14F-4D97-AF65-F5344CB8AC3E}">
        <p14:creationId xmlns:p14="http://schemas.microsoft.com/office/powerpoint/2010/main" val="35553655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B6FE2-2CAF-4C7A-93FE-7D00B71F633C}" type="slidenum">
              <a:rPr lang="en-US" smtClean="0"/>
              <a:t>6</a:t>
            </a:fld>
            <a:endParaRPr lang="en-US" dirty="0"/>
          </a:p>
        </p:txBody>
      </p:sp>
    </p:spTree>
    <p:extLst>
      <p:ext uri="{BB962C8B-B14F-4D97-AF65-F5344CB8AC3E}">
        <p14:creationId xmlns:p14="http://schemas.microsoft.com/office/powerpoint/2010/main" val="29858583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smtClean="0"/>
              <a:t>Click to edit Master title style</a:t>
            </a:r>
            <a:endParaRPr lang="en-US" dirty="0"/>
          </a:p>
        </p:txBody>
      </p:sp>
      <p:sp>
        <p:nvSpPr>
          <p:cNvPr id="3" name="Subtitle 2"/>
          <p:cNvSpPr>
            <a:spLocks noGrp="1"/>
          </p:cNvSpPr>
          <p:nvPr>
            <p:ph type="subTitle" idx="1"/>
          </p:nvPr>
        </p:nvSpPr>
        <p:spPr>
          <a:xfrm>
            <a:off x="857250" y="4802718"/>
            <a:ext cx="5143500" cy="2207683"/>
          </a:xfrm>
        </p:spPr>
        <p:txBody>
          <a:bodyPr/>
          <a:lstStyle>
            <a:lvl1pPr marL="0" indent="0" algn="ctr">
              <a:buNone/>
              <a:defRPr sz="1800"/>
            </a:lvl1pPr>
            <a:lvl2pPr marL="342929" indent="0" algn="ctr">
              <a:buNone/>
              <a:defRPr sz="1500"/>
            </a:lvl2pPr>
            <a:lvl3pPr marL="685857" indent="0" algn="ctr">
              <a:buNone/>
              <a:defRPr sz="1350"/>
            </a:lvl3pPr>
            <a:lvl4pPr marL="1028787" indent="0" algn="ctr">
              <a:buNone/>
              <a:defRPr sz="1200"/>
            </a:lvl4pPr>
            <a:lvl5pPr marL="1371716" indent="0" algn="ctr">
              <a:buNone/>
              <a:defRPr sz="1200"/>
            </a:lvl5pPr>
            <a:lvl6pPr marL="1714645" indent="0" algn="ctr">
              <a:buNone/>
              <a:defRPr sz="1200"/>
            </a:lvl6pPr>
            <a:lvl7pPr marL="2057574" indent="0" algn="ctr">
              <a:buNone/>
              <a:defRPr sz="1200"/>
            </a:lvl7pPr>
            <a:lvl8pPr marL="2400502" indent="0" algn="ctr">
              <a:buNone/>
              <a:defRPr sz="1200"/>
            </a:lvl8pPr>
            <a:lvl9pPr marL="2743431" indent="0" algn="ctr">
              <a:buNone/>
              <a:defRPr sz="12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3DE395-523D-450A-B34B-7E9EE27CFA09}" type="datetime1">
              <a:rPr lang="en-US" smtClean="0"/>
              <a:t>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137B89-8CE1-40D6-81D6-7E13319A8EB3}" type="slidenum">
              <a:rPr lang="en-US" smtClean="0"/>
              <a:t>‹#›</a:t>
            </a:fld>
            <a:endParaRPr lang="en-US" dirty="0"/>
          </a:p>
        </p:txBody>
      </p:sp>
    </p:spTree>
    <p:extLst>
      <p:ext uri="{BB962C8B-B14F-4D97-AF65-F5344CB8AC3E}">
        <p14:creationId xmlns:p14="http://schemas.microsoft.com/office/powerpoint/2010/main" val="20395174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F2A75BA-3733-4888-8040-E28D95BE0908}" type="datetime1">
              <a:rPr lang="en-US" smtClean="0"/>
              <a:t>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137B89-8CE1-40D6-81D6-7E13319A8EB3}" type="slidenum">
              <a:rPr lang="en-US" smtClean="0"/>
              <a:t>‹#›</a:t>
            </a:fld>
            <a:endParaRPr lang="en-US" dirty="0"/>
          </a:p>
        </p:txBody>
      </p:sp>
      <p:cxnSp>
        <p:nvCxnSpPr>
          <p:cNvPr id="7" name="Straight Connector 6"/>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51043979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8"/>
            <a:ext cx="1478756" cy="7749117"/>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71488" y="486838"/>
            <a:ext cx="4350544" cy="77491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C1966BE-DD80-4548-A4DC-54A9DA2063BD}" type="datetime1">
              <a:rPr lang="en-US" smtClean="0"/>
              <a:t>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137B89-8CE1-40D6-81D6-7E13319A8EB3}" type="slidenum">
              <a:rPr lang="en-US" smtClean="0"/>
              <a:t>‹#›</a:t>
            </a:fld>
            <a:endParaRPr lang="en-US" dirty="0"/>
          </a:p>
        </p:txBody>
      </p:sp>
      <p:cxnSp>
        <p:nvCxnSpPr>
          <p:cNvPr id="7" name="Straight Connector 6"/>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174705320"/>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Disclaimer">
    <p:spTree>
      <p:nvGrpSpPr>
        <p:cNvPr id="1" name=""/>
        <p:cNvGrpSpPr/>
        <p:nvPr/>
      </p:nvGrpSpPr>
      <p:grpSpPr>
        <a:xfrm>
          <a:off x="0" y="0"/>
          <a:ext cx="0" cy="0"/>
          <a:chOff x="0" y="0"/>
          <a:chExt cx="0" cy="0"/>
        </a:xfrm>
      </p:grpSpPr>
      <p:sp>
        <p:nvSpPr>
          <p:cNvPr id="2" name="Freeform 7"/>
          <p:cNvSpPr>
            <a:spLocks noChangeAspect="1"/>
          </p:cNvSpPr>
          <p:nvPr userDrawn="1"/>
        </p:nvSpPr>
        <p:spPr bwMode="gray">
          <a:xfrm rot="10800000">
            <a:off x="2312264" y="3707904"/>
            <a:ext cx="4545736" cy="5436096"/>
          </a:xfrm>
          <a:custGeom>
            <a:avLst/>
            <a:gdLst/>
            <a:ahLst/>
            <a:cxnLst>
              <a:cxn ang="0">
                <a:pos x="0" y="0"/>
              </a:cxn>
              <a:cxn ang="0">
                <a:pos x="0" y="12405"/>
              </a:cxn>
              <a:cxn ang="0">
                <a:pos x="16308" y="12405"/>
              </a:cxn>
              <a:cxn ang="0">
                <a:pos x="19984" y="0"/>
              </a:cxn>
              <a:cxn ang="0">
                <a:pos x="0" y="0"/>
              </a:cxn>
            </a:cxnLst>
            <a:rect l="0" t="0" r="r" b="b"/>
            <a:pathLst>
              <a:path w="19984" h="12405">
                <a:moveTo>
                  <a:pt x="0" y="0"/>
                </a:moveTo>
                <a:lnTo>
                  <a:pt x="0" y="12405"/>
                </a:lnTo>
                <a:lnTo>
                  <a:pt x="16308" y="12405"/>
                </a:lnTo>
                <a:lnTo>
                  <a:pt x="19984" y="0"/>
                </a:lnTo>
                <a:lnTo>
                  <a:pt x="0" y="0"/>
                </a:lnTo>
                <a:close/>
              </a:path>
            </a:pathLst>
          </a:custGeom>
          <a:solidFill>
            <a:srgbClr val="963634"/>
          </a:solidFill>
          <a:ln w="9525" cap="flat" cmpd="sng">
            <a:noFill/>
            <a:prstDash val="solid"/>
            <a:round/>
            <a:headEnd type="none" w="med" len="med"/>
            <a:tailEnd type="none" w="med" len="med"/>
          </a:ln>
          <a:effectLst/>
        </p:spPr>
        <p:txBody>
          <a:bodyPr/>
          <a:lstStyle/>
          <a:p>
            <a:pPr marL="0" algn="l" defTabSz="844083" rtl="0" eaLnBrk="1" latinLnBrk="0" hangingPunct="1">
              <a:spcBef>
                <a:spcPct val="50000"/>
              </a:spcBef>
              <a:defRPr/>
            </a:pPr>
            <a:endParaRPr lang="en-GB" sz="1662" kern="1200" dirty="0">
              <a:solidFill>
                <a:schemeClr val="tx1"/>
              </a:solidFill>
              <a:latin typeface="+mn-lt"/>
              <a:ea typeface="+mn-ea"/>
              <a:cs typeface="+mn-cs"/>
            </a:endParaRPr>
          </a:p>
        </p:txBody>
      </p:sp>
      <p:sp>
        <p:nvSpPr>
          <p:cNvPr id="4" name="Text Placeholder 4"/>
          <p:cNvSpPr>
            <a:spLocks noGrp="1"/>
          </p:cNvSpPr>
          <p:nvPr>
            <p:ph type="body" sz="quarter" idx="10"/>
          </p:nvPr>
        </p:nvSpPr>
        <p:spPr bwMode="gray">
          <a:xfrm>
            <a:off x="189036" y="5721600"/>
            <a:ext cx="2778473" cy="2499534"/>
          </a:xfrm>
          <a:prstGeom prst="rect">
            <a:avLst/>
          </a:prstGeom>
          <a:noFill/>
          <a:ln w="9525">
            <a:noFill/>
            <a:miter lim="800000"/>
            <a:headEnd/>
            <a:tailEnd/>
          </a:ln>
        </p:spPr>
        <p:txBody>
          <a:bodyPr anchor="b">
            <a:normAutofit/>
          </a:bodyPr>
          <a:lstStyle>
            <a:lvl1pPr>
              <a:defRPr lang="en-US" sz="923" b="0" dirty="0" smtClean="0">
                <a:solidFill>
                  <a:schemeClr val="tx1"/>
                </a:solidFill>
                <a:latin typeface="+mn-lt"/>
                <a:ea typeface="+mn-ea"/>
                <a:cs typeface="+mn-cs"/>
              </a:defRPr>
            </a:lvl1pPr>
          </a:lstStyle>
          <a:p>
            <a:pPr lvl="0"/>
            <a:r>
              <a:rPr lang="en-US" dirty="0" smtClean="0"/>
              <a:t>Click to edit Master text styles</a:t>
            </a:r>
          </a:p>
        </p:txBody>
      </p:sp>
      <p:pic>
        <p:nvPicPr>
          <p:cNvPr id="5" name="Picture 4" descr="NIC-Logo"/>
          <p:cNvPicPr>
            <a:picLocks noChangeArrowheads="1"/>
          </p:cNvPicPr>
          <p:nvPr userDrawn="1"/>
        </p:nvPicPr>
        <p:blipFill>
          <a:blip r:embed="rId2" cstate="print"/>
          <a:srcRect/>
          <a:stretch>
            <a:fillRect/>
          </a:stretch>
        </p:blipFill>
        <p:spPr bwMode="auto">
          <a:xfrm>
            <a:off x="7640" y="12854"/>
            <a:ext cx="1981200" cy="718038"/>
          </a:xfrm>
          <a:prstGeom prst="rect">
            <a:avLst/>
          </a:prstGeom>
          <a:noFill/>
          <a:ln w="9525">
            <a:noFill/>
            <a:miter lim="800000"/>
            <a:headEnd/>
            <a:tailEnd/>
          </a:ln>
        </p:spPr>
      </p:pic>
    </p:spTree>
    <p:extLst>
      <p:ext uri="{BB962C8B-B14F-4D97-AF65-F5344CB8AC3E}">
        <p14:creationId xmlns:p14="http://schemas.microsoft.com/office/powerpoint/2010/main" val="74863827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50DF7A3-8978-49C9-B87C-E831D07A6CF2}" type="datetime1">
              <a:rPr lang="en-US" smtClean="0"/>
              <a:t>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137B89-8CE1-40D6-81D6-7E13319A8EB3}" type="slidenum">
              <a:rPr lang="en-US" smtClean="0"/>
              <a:t>‹#›</a:t>
            </a:fld>
            <a:endParaRPr lang="en-US" dirty="0"/>
          </a:p>
        </p:txBody>
      </p:sp>
      <p:cxnSp>
        <p:nvCxnSpPr>
          <p:cNvPr id="7" name="Straight Connector 6"/>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16984059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7" y="2279657"/>
            <a:ext cx="5915025" cy="3803649"/>
          </a:xfrm>
        </p:spPr>
        <p:txBody>
          <a:bodyPr anchor="b"/>
          <a:lstStyle>
            <a:lvl1pPr>
              <a:defRPr sz="4500"/>
            </a:lvl1pPr>
          </a:lstStyle>
          <a:p>
            <a:r>
              <a:rPr lang="en-US" smtClean="0"/>
              <a:t>Click to edit Master title style</a:t>
            </a:r>
            <a:endParaRPr lang="en-US" dirty="0"/>
          </a:p>
        </p:txBody>
      </p:sp>
      <p:sp>
        <p:nvSpPr>
          <p:cNvPr id="3" name="Text Placeholder 2"/>
          <p:cNvSpPr>
            <a:spLocks noGrp="1"/>
          </p:cNvSpPr>
          <p:nvPr>
            <p:ph type="body" idx="1"/>
          </p:nvPr>
        </p:nvSpPr>
        <p:spPr>
          <a:xfrm>
            <a:off x="467917" y="6119290"/>
            <a:ext cx="5915025" cy="2000249"/>
          </a:xfrm>
        </p:spPr>
        <p:txBody>
          <a:bodyPr/>
          <a:lstStyle>
            <a:lvl1pPr marL="0" indent="0">
              <a:buNone/>
              <a:defRPr sz="1800">
                <a:solidFill>
                  <a:schemeClr val="tx1"/>
                </a:solidFill>
              </a:defRPr>
            </a:lvl1pPr>
            <a:lvl2pPr marL="342929" indent="0">
              <a:buNone/>
              <a:defRPr sz="1500">
                <a:solidFill>
                  <a:schemeClr val="tx1">
                    <a:tint val="75000"/>
                  </a:schemeClr>
                </a:solidFill>
              </a:defRPr>
            </a:lvl2pPr>
            <a:lvl3pPr marL="685857" indent="0">
              <a:buNone/>
              <a:defRPr sz="1350">
                <a:solidFill>
                  <a:schemeClr val="tx1">
                    <a:tint val="75000"/>
                  </a:schemeClr>
                </a:solidFill>
              </a:defRPr>
            </a:lvl3pPr>
            <a:lvl4pPr marL="1028787" indent="0">
              <a:buNone/>
              <a:defRPr sz="1200">
                <a:solidFill>
                  <a:schemeClr val="tx1">
                    <a:tint val="75000"/>
                  </a:schemeClr>
                </a:solidFill>
              </a:defRPr>
            </a:lvl4pPr>
            <a:lvl5pPr marL="1371716" indent="0">
              <a:buNone/>
              <a:defRPr sz="1200">
                <a:solidFill>
                  <a:schemeClr val="tx1">
                    <a:tint val="75000"/>
                  </a:schemeClr>
                </a:solidFill>
              </a:defRPr>
            </a:lvl5pPr>
            <a:lvl6pPr marL="1714645" indent="0">
              <a:buNone/>
              <a:defRPr sz="1200">
                <a:solidFill>
                  <a:schemeClr val="tx1">
                    <a:tint val="75000"/>
                  </a:schemeClr>
                </a:solidFill>
              </a:defRPr>
            </a:lvl6pPr>
            <a:lvl7pPr marL="2057574" indent="0">
              <a:buNone/>
              <a:defRPr sz="1200">
                <a:solidFill>
                  <a:schemeClr val="tx1">
                    <a:tint val="75000"/>
                  </a:schemeClr>
                </a:solidFill>
              </a:defRPr>
            </a:lvl7pPr>
            <a:lvl8pPr marL="2400502" indent="0">
              <a:buNone/>
              <a:defRPr sz="1200">
                <a:solidFill>
                  <a:schemeClr val="tx1">
                    <a:tint val="75000"/>
                  </a:schemeClr>
                </a:solidFill>
              </a:defRPr>
            </a:lvl8pPr>
            <a:lvl9pPr marL="2743431"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76CE073-811D-4D11-ADA6-72ABF44B0B86}" type="datetime1">
              <a:rPr lang="en-US" smtClean="0"/>
              <a:t>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137B89-8CE1-40D6-81D6-7E13319A8EB3}" type="slidenum">
              <a:rPr lang="en-US" smtClean="0"/>
              <a:t>‹#›</a:t>
            </a:fld>
            <a:endParaRPr lang="en-US" dirty="0"/>
          </a:p>
        </p:txBody>
      </p:sp>
      <p:cxnSp>
        <p:nvCxnSpPr>
          <p:cNvPr id="7" name="Straight Connector 6"/>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20558162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03DC1EC-0D1F-4D2D-876A-1FD6E544116C}" type="datetime1">
              <a:rPr lang="en-US" smtClean="0"/>
              <a:t>1/7/2021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7137B89-8CE1-40D6-81D6-7E13319A8EB3}" type="slidenum">
              <a:rPr lang="en-US" smtClean="0"/>
              <a:t>‹#›</a:t>
            </a:fld>
            <a:endParaRPr lang="en-US" dirty="0"/>
          </a:p>
        </p:txBody>
      </p:sp>
      <p:cxnSp>
        <p:nvCxnSpPr>
          <p:cNvPr id="8" name="Straight Connector 7"/>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08512449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40"/>
            <a:ext cx="5915025" cy="176741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472383" y="2241555"/>
            <a:ext cx="2901255" cy="1098549"/>
          </a:xfrm>
        </p:spPr>
        <p:txBody>
          <a:bodyPr anchor="b"/>
          <a:lstStyle>
            <a:lvl1pPr marL="0" indent="0">
              <a:buNone/>
              <a:defRPr sz="1800" b="1"/>
            </a:lvl1pPr>
            <a:lvl2pPr marL="342929" indent="0">
              <a:buNone/>
              <a:defRPr sz="1500" b="1"/>
            </a:lvl2pPr>
            <a:lvl3pPr marL="685857" indent="0">
              <a:buNone/>
              <a:defRPr sz="1350" b="1"/>
            </a:lvl3pPr>
            <a:lvl4pPr marL="1028787" indent="0">
              <a:buNone/>
              <a:defRPr sz="1200" b="1"/>
            </a:lvl4pPr>
            <a:lvl5pPr marL="1371716" indent="0">
              <a:buNone/>
              <a:defRPr sz="1200" b="1"/>
            </a:lvl5pPr>
            <a:lvl6pPr marL="1714645" indent="0">
              <a:buNone/>
              <a:defRPr sz="1200" b="1"/>
            </a:lvl6pPr>
            <a:lvl7pPr marL="2057574" indent="0">
              <a:buNone/>
              <a:defRPr sz="1200" b="1"/>
            </a:lvl7pPr>
            <a:lvl8pPr marL="2400502" indent="0">
              <a:buNone/>
              <a:defRPr sz="1200" b="1"/>
            </a:lvl8pPr>
            <a:lvl9pPr marL="2743431"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472383" y="3340100"/>
            <a:ext cx="2901255" cy="49127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471864" y="2241555"/>
            <a:ext cx="2915543" cy="1098549"/>
          </a:xfrm>
        </p:spPr>
        <p:txBody>
          <a:bodyPr anchor="b"/>
          <a:lstStyle>
            <a:lvl1pPr marL="0" indent="0">
              <a:buNone/>
              <a:defRPr sz="1800" b="1"/>
            </a:lvl1pPr>
            <a:lvl2pPr marL="342929" indent="0">
              <a:buNone/>
              <a:defRPr sz="1500" b="1"/>
            </a:lvl2pPr>
            <a:lvl3pPr marL="685857" indent="0">
              <a:buNone/>
              <a:defRPr sz="1350" b="1"/>
            </a:lvl3pPr>
            <a:lvl4pPr marL="1028787" indent="0">
              <a:buNone/>
              <a:defRPr sz="1200" b="1"/>
            </a:lvl4pPr>
            <a:lvl5pPr marL="1371716" indent="0">
              <a:buNone/>
              <a:defRPr sz="1200" b="1"/>
            </a:lvl5pPr>
            <a:lvl6pPr marL="1714645" indent="0">
              <a:buNone/>
              <a:defRPr sz="1200" b="1"/>
            </a:lvl6pPr>
            <a:lvl7pPr marL="2057574" indent="0">
              <a:buNone/>
              <a:defRPr sz="1200" b="1"/>
            </a:lvl7pPr>
            <a:lvl8pPr marL="2400502" indent="0">
              <a:buNone/>
              <a:defRPr sz="1200" b="1"/>
            </a:lvl8pPr>
            <a:lvl9pPr marL="2743431"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3471864" y="3340100"/>
            <a:ext cx="2915543" cy="49127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0093692-2CD7-4DC1-9A2A-62781A4F267D}" type="datetime1">
              <a:rPr lang="en-US" smtClean="0"/>
              <a:t>1/7/2021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7137B89-8CE1-40D6-81D6-7E13319A8EB3}" type="slidenum">
              <a:rPr lang="en-US" smtClean="0"/>
              <a:t>‹#›</a:t>
            </a:fld>
            <a:endParaRPr lang="en-US" dirty="0"/>
          </a:p>
        </p:txBody>
      </p:sp>
      <p:cxnSp>
        <p:nvCxnSpPr>
          <p:cNvPr id="10" name="Straight Connector 9"/>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01918054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A596A41-191C-4841-ACF7-72FDDFA21E2B}" type="datetime1">
              <a:rPr lang="en-US" smtClean="0"/>
              <a:t>1/7/2021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7137B89-8CE1-40D6-81D6-7E13319A8EB3}" type="slidenum">
              <a:rPr lang="en-US" smtClean="0"/>
              <a:t>‹#›</a:t>
            </a:fld>
            <a:endParaRPr lang="en-US" dirty="0"/>
          </a:p>
        </p:txBody>
      </p:sp>
      <p:cxnSp>
        <p:nvCxnSpPr>
          <p:cNvPr id="6" name="Straight Connector 5"/>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20597733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2A6167-F087-439E-AE9B-3FCAB06E9789}" type="datetime1">
              <a:rPr lang="en-US" smtClean="0"/>
              <a:t>1/7/2021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7137B89-8CE1-40D6-81D6-7E13319A8EB3}" type="slidenum">
              <a:rPr lang="en-US" smtClean="0"/>
              <a:t>‹#›</a:t>
            </a:fld>
            <a:endParaRPr lang="en-US" dirty="0"/>
          </a:p>
        </p:txBody>
      </p:sp>
      <p:cxnSp>
        <p:nvCxnSpPr>
          <p:cNvPr id="5" name="Straight Connector 4"/>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08888270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smtClean="0"/>
              <a:t>Click to edit Master title style</a:t>
            </a:r>
            <a:endParaRPr lang="en-US" dirty="0"/>
          </a:p>
        </p:txBody>
      </p:sp>
      <p:sp>
        <p:nvSpPr>
          <p:cNvPr id="3" name="Content Placeholder 2"/>
          <p:cNvSpPr>
            <a:spLocks noGrp="1"/>
          </p:cNvSpPr>
          <p:nvPr>
            <p:ph idx="1"/>
          </p:nvPr>
        </p:nvSpPr>
        <p:spPr>
          <a:xfrm>
            <a:off x="2915545" y="1316573"/>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72381" y="2743204"/>
            <a:ext cx="2211884" cy="5082117"/>
          </a:xfrm>
        </p:spPr>
        <p:txBody>
          <a:bodyPr/>
          <a:lstStyle>
            <a:lvl1pPr marL="0" indent="0">
              <a:buNone/>
              <a:defRPr sz="1200"/>
            </a:lvl1pPr>
            <a:lvl2pPr marL="342929" indent="0">
              <a:buNone/>
              <a:defRPr sz="1050"/>
            </a:lvl2pPr>
            <a:lvl3pPr marL="685857" indent="0">
              <a:buNone/>
              <a:defRPr sz="900"/>
            </a:lvl3pPr>
            <a:lvl4pPr marL="1028787" indent="0">
              <a:buNone/>
              <a:defRPr sz="750"/>
            </a:lvl4pPr>
            <a:lvl5pPr marL="1371716" indent="0">
              <a:buNone/>
              <a:defRPr sz="750"/>
            </a:lvl5pPr>
            <a:lvl6pPr marL="1714645" indent="0">
              <a:buNone/>
              <a:defRPr sz="750"/>
            </a:lvl6pPr>
            <a:lvl7pPr marL="2057574" indent="0">
              <a:buNone/>
              <a:defRPr sz="750"/>
            </a:lvl7pPr>
            <a:lvl8pPr marL="2400502" indent="0">
              <a:buNone/>
              <a:defRPr sz="750"/>
            </a:lvl8pPr>
            <a:lvl9pPr marL="2743431"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AF1CD83-CB43-4049-820E-5D1BD42483E3}" type="datetime1">
              <a:rPr lang="en-US" smtClean="0"/>
              <a:t>1/7/2021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7137B89-8CE1-40D6-81D6-7E13319A8EB3}" type="slidenum">
              <a:rPr lang="en-US" smtClean="0"/>
              <a:t>‹#›</a:t>
            </a:fld>
            <a:endParaRPr lang="en-US" dirty="0"/>
          </a:p>
        </p:txBody>
      </p:sp>
      <p:cxnSp>
        <p:nvCxnSpPr>
          <p:cNvPr id="8" name="Straight Connector 7"/>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80986741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915545" y="1316573"/>
            <a:ext cx="3471863" cy="6498167"/>
          </a:xfrm>
        </p:spPr>
        <p:txBody>
          <a:bodyPr anchor="t"/>
          <a:lstStyle>
            <a:lvl1pPr marL="0" indent="0">
              <a:buNone/>
              <a:defRPr sz="2400"/>
            </a:lvl1pPr>
            <a:lvl2pPr marL="342929" indent="0">
              <a:buNone/>
              <a:defRPr sz="2100"/>
            </a:lvl2pPr>
            <a:lvl3pPr marL="685857" indent="0">
              <a:buNone/>
              <a:defRPr sz="1800"/>
            </a:lvl3pPr>
            <a:lvl4pPr marL="1028787" indent="0">
              <a:buNone/>
              <a:defRPr sz="1500"/>
            </a:lvl4pPr>
            <a:lvl5pPr marL="1371716" indent="0">
              <a:buNone/>
              <a:defRPr sz="1500"/>
            </a:lvl5pPr>
            <a:lvl6pPr marL="1714645" indent="0">
              <a:buNone/>
              <a:defRPr sz="1500"/>
            </a:lvl6pPr>
            <a:lvl7pPr marL="2057574" indent="0">
              <a:buNone/>
              <a:defRPr sz="1500"/>
            </a:lvl7pPr>
            <a:lvl8pPr marL="2400502" indent="0">
              <a:buNone/>
              <a:defRPr sz="1500"/>
            </a:lvl8pPr>
            <a:lvl9pPr marL="2743431" indent="0">
              <a:buNone/>
              <a:defRPr sz="1500"/>
            </a:lvl9pPr>
          </a:lstStyle>
          <a:p>
            <a:r>
              <a:rPr lang="en-US" dirty="0" smtClean="0"/>
              <a:t>Click icon to add picture</a:t>
            </a:r>
            <a:endParaRPr lang="en-US" dirty="0"/>
          </a:p>
        </p:txBody>
      </p:sp>
      <p:sp>
        <p:nvSpPr>
          <p:cNvPr id="4" name="Text Placeholder 3"/>
          <p:cNvSpPr>
            <a:spLocks noGrp="1"/>
          </p:cNvSpPr>
          <p:nvPr>
            <p:ph type="body" sz="half" idx="2"/>
          </p:nvPr>
        </p:nvSpPr>
        <p:spPr>
          <a:xfrm>
            <a:off x="472381" y="2743204"/>
            <a:ext cx="2211884" cy="5082117"/>
          </a:xfrm>
        </p:spPr>
        <p:txBody>
          <a:bodyPr/>
          <a:lstStyle>
            <a:lvl1pPr marL="0" indent="0">
              <a:buNone/>
              <a:defRPr sz="1200"/>
            </a:lvl1pPr>
            <a:lvl2pPr marL="342929" indent="0">
              <a:buNone/>
              <a:defRPr sz="1050"/>
            </a:lvl2pPr>
            <a:lvl3pPr marL="685857" indent="0">
              <a:buNone/>
              <a:defRPr sz="900"/>
            </a:lvl3pPr>
            <a:lvl4pPr marL="1028787" indent="0">
              <a:buNone/>
              <a:defRPr sz="750"/>
            </a:lvl4pPr>
            <a:lvl5pPr marL="1371716" indent="0">
              <a:buNone/>
              <a:defRPr sz="750"/>
            </a:lvl5pPr>
            <a:lvl6pPr marL="1714645" indent="0">
              <a:buNone/>
              <a:defRPr sz="750"/>
            </a:lvl6pPr>
            <a:lvl7pPr marL="2057574" indent="0">
              <a:buNone/>
              <a:defRPr sz="750"/>
            </a:lvl7pPr>
            <a:lvl8pPr marL="2400502" indent="0">
              <a:buNone/>
              <a:defRPr sz="750"/>
            </a:lvl8pPr>
            <a:lvl9pPr marL="2743431"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D0AF9F1-69D2-4F12-A029-122517D41A97}" type="datetime1">
              <a:rPr lang="en-US" smtClean="0"/>
              <a:t>1/7/2021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7137B89-8CE1-40D6-81D6-7E13319A8EB3}" type="slidenum">
              <a:rPr lang="en-US" smtClean="0"/>
              <a:t>‹#›</a:t>
            </a:fld>
            <a:endParaRPr lang="en-US" dirty="0"/>
          </a:p>
        </p:txBody>
      </p:sp>
      <p:cxnSp>
        <p:nvCxnSpPr>
          <p:cNvPr id="8" name="Straight Connector 7"/>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71845592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9" y="486840"/>
            <a:ext cx="5915025" cy="176741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71489" y="2434167"/>
            <a:ext cx="5915025" cy="580178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71488" y="8475140"/>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071C2E88-5EFA-483D-896E-A4969E82A51E}" type="datetime1">
              <a:rPr lang="en-US" smtClean="0"/>
              <a:t>1/7/2021</a:t>
            </a:fld>
            <a:endParaRPr lang="en-US" dirty="0"/>
          </a:p>
        </p:txBody>
      </p:sp>
      <p:sp>
        <p:nvSpPr>
          <p:cNvPr id="5" name="Footer Placeholder 4"/>
          <p:cNvSpPr>
            <a:spLocks noGrp="1"/>
          </p:cNvSpPr>
          <p:nvPr>
            <p:ph type="ftr" sz="quarter" idx="3"/>
          </p:nvPr>
        </p:nvSpPr>
        <p:spPr>
          <a:xfrm>
            <a:off x="2271714" y="8475140"/>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43463" y="8475140"/>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87137B89-8CE1-40D6-81D6-7E13319A8EB3}" type="slidenum">
              <a:rPr lang="en-US" smtClean="0"/>
              <a:t>‹#›</a:t>
            </a:fld>
            <a:endParaRPr lang="en-US" dirty="0"/>
          </a:p>
        </p:txBody>
      </p:sp>
    </p:spTree>
    <p:extLst>
      <p:ext uri="{BB962C8B-B14F-4D97-AF65-F5344CB8AC3E}">
        <p14:creationId xmlns:p14="http://schemas.microsoft.com/office/powerpoint/2010/main" val="83938253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iming>
    <p:tnLst>
      <p:par>
        <p:cTn id="1" dur="indefinite" restart="never" nodeType="tmRoot"/>
      </p:par>
    </p:tnLst>
  </p:timing>
  <p:hf hdr="0" ftr="0" dt="0"/>
  <p:txStyles>
    <p:titleStyle>
      <a:lvl1pPr algn="l" defTabSz="685857"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64" indent="-171464" algn="l" defTabSz="685857"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93" indent="-171464" algn="l" defTabSz="685857"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321" indent="-171464" algn="l" defTabSz="685857"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251"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181"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6109"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9038"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966"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895"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57" rtl="0" eaLnBrk="1" latinLnBrk="0" hangingPunct="1">
        <a:defRPr sz="1350" kern="1200">
          <a:solidFill>
            <a:schemeClr val="tx1"/>
          </a:solidFill>
          <a:latin typeface="+mn-lt"/>
          <a:ea typeface="+mn-ea"/>
          <a:cs typeface="+mn-cs"/>
        </a:defRPr>
      </a:lvl1pPr>
      <a:lvl2pPr marL="342929" algn="l" defTabSz="685857" rtl="0" eaLnBrk="1" latinLnBrk="0" hangingPunct="1">
        <a:defRPr sz="1350" kern="1200">
          <a:solidFill>
            <a:schemeClr val="tx1"/>
          </a:solidFill>
          <a:latin typeface="+mn-lt"/>
          <a:ea typeface="+mn-ea"/>
          <a:cs typeface="+mn-cs"/>
        </a:defRPr>
      </a:lvl2pPr>
      <a:lvl3pPr marL="685857" algn="l" defTabSz="685857" rtl="0" eaLnBrk="1" latinLnBrk="0" hangingPunct="1">
        <a:defRPr sz="1350" kern="1200">
          <a:solidFill>
            <a:schemeClr val="tx1"/>
          </a:solidFill>
          <a:latin typeface="+mn-lt"/>
          <a:ea typeface="+mn-ea"/>
          <a:cs typeface="+mn-cs"/>
        </a:defRPr>
      </a:lvl3pPr>
      <a:lvl4pPr marL="1028787" algn="l" defTabSz="685857" rtl="0" eaLnBrk="1" latinLnBrk="0" hangingPunct="1">
        <a:defRPr sz="1350" kern="1200">
          <a:solidFill>
            <a:schemeClr val="tx1"/>
          </a:solidFill>
          <a:latin typeface="+mn-lt"/>
          <a:ea typeface="+mn-ea"/>
          <a:cs typeface="+mn-cs"/>
        </a:defRPr>
      </a:lvl4pPr>
      <a:lvl5pPr marL="1371716" algn="l" defTabSz="685857" rtl="0" eaLnBrk="1" latinLnBrk="0" hangingPunct="1">
        <a:defRPr sz="1350" kern="1200">
          <a:solidFill>
            <a:schemeClr val="tx1"/>
          </a:solidFill>
          <a:latin typeface="+mn-lt"/>
          <a:ea typeface="+mn-ea"/>
          <a:cs typeface="+mn-cs"/>
        </a:defRPr>
      </a:lvl5pPr>
      <a:lvl6pPr marL="1714645" algn="l" defTabSz="685857" rtl="0" eaLnBrk="1" latinLnBrk="0" hangingPunct="1">
        <a:defRPr sz="1350" kern="1200">
          <a:solidFill>
            <a:schemeClr val="tx1"/>
          </a:solidFill>
          <a:latin typeface="+mn-lt"/>
          <a:ea typeface="+mn-ea"/>
          <a:cs typeface="+mn-cs"/>
        </a:defRPr>
      </a:lvl6pPr>
      <a:lvl7pPr marL="2057574" algn="l" defTabSz="685857" rtl="0" eaLnBrk="1" latinLnBrk="0" hangingPunct="1">
        <a:defRPr sz="1350" kern="1200">
          <a:solidFill>
            <a:schemeClr val="tx1"/>
          </a:solidFill>
          <a:latin typeface="+mn-lt"/>
          <a:ea typeface="+mn-ea"/>
          <a:cs typeface="+mn-cs"/>
        </a:defRPr>
      </a:lvl7pPr>
      <a:lvl8pPr marL="2400502" algn="l" defTabSz="685857" rtl="0" eaLnBrk="1" latinLnBrk="0" hangingPunct="1">
        <a:defRPr sz="1350" kern="1200">
          <a:solidFill>
            <a:schemeClr val="tx1"/>
          </a:solidFill>
          <a:latin typeface="+mn-lt"/>
          <a:ea typeface="+mn-ea"/>
          <a:cs typeface="+mn-cs"/>
        </a:defRPr>
      </a:lvl8pPr>
      <a:lvl9pPr marL="2743431" algn="l" defTabSz="685857"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2.emf"/><Relationship Id="rId5" Type="http://schemas.openxmlformats.org/officeDocument/2006/relationships/oleObject" Target="file:///\\nicfps\laid$\Researches%20&amp;%20Studies\Work%20Files\Periodic%20Reports\Boursa%20Kuwait\Weekly\2020\Master%20Model%20for%20weekly%20(wealth%20management)v.1%20-%20Copy.xlsx!Indcies%20!R2C2:R7C9" TargetMode="Externa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8" Type="http://schemas.openxmlformats.org/officeDocument/2006/relationships/image" Target="../media/image5.emf"/><Relationship Id="rId3" Type="http://schemas.openxmlformats.org/officeDocument/2006/relationships/notesSlide" Target="../notesSlides/notesSlide3.xml"/><Relationship Id="rId7" Type="http://schemas.openxmlformats.org/officeDocument/2006/relationships/oleObject" Target="file:///\\nicfps\laid$\Researches%20&amp;%20Studies\Work%20Files\Periodic%20Reports\Boursa%20Kuwait\Weekly\2020\Master%20Model%20for%20weekly%20(wealth%20management)v.1%20-%20Copy.xlsx!sector%20indices%20%20!%5bMaster%20Model%20for%20weekly%20(wealth%20management)v.1%20-%20Copy.xlsx%5dsector%20indices%20%20%20Chart%202" TargetMode="External"/><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4.emf"/><Relationship Id="rId5" Type="http://schemas.openxmlformats.org/officeDocument/2006/relationships/oleObject" Target="file:///\\nicfps\laid$\Researches%20&amp;%20Studies\Work%20Files\Periodic%20Reports\Boursa%20Kuwait\Weekly\2020\Master%20Model%20for%20weekly%20(wealth%20management)v.1%20-%20Copy.xlsx!sector%20indices%20%20!%5bMaster%20Model%20for%20weekly%20(wealth%20management)v.1%20-%20Copy.xlsx%5dsector%20indices%20%20%20Chart%201" TargetMode="External"/><Relationship Id="rId10" Type="http://schemas.openxmlformats.org/officeDocument/2006/relationships/image" Target="../media/image6.emf"/><Relationship Id="rId4" Type="http://schemas.openxmlformats.org/officeDocument/2006/relationships/image" Target="../media/image3.png"/><Relationship Id="rId9" Type="http://schemas.openxmlformats.org/officeDocument/2006/relationships/oleObject" Target="file:///\\nicfps\laid$\Researches%20&amp;%20Studies\Work%20Files\Periodic%20Reports\Boursa%20Kuwait\Weekly\2020\Master%20Model%20for%20weekly%20(wealth%20management)v.1%20-%20Copy.xlsx!sector%20indices%20%20!R2C24:R17C28" TargetMode="External"/></Relationships>
</file>

<file path=ppt/slides/_rels/slide4.xml.rels><?xml version="1.0" encoding="UTF-8" standalone="yes"?>
<Relationships xmlns="http://schemas.openxmlformats.org/package/2006/relationships"><Relationship Id="rId8" Type="http://schemas.openxmlformats.org/officeDocument/2006/relationships/image" Target="../media/image8.emf"/><Relationship Id="rId3" Type="http://schemas.openxmlformats.org/officeDocument/2006/relationships/notesSlide" Target="../notesSlides/notesSlide4.xml"/><Relationship Id="rId7" Type="http://schemas.openxmlformats.org/officeDocument/2006/relationships/oleObject" Target="file:///\\nicfps\laid$\Researches%20&amp;%20Studies\Work%20Files\Periodic%20Reports\Boursa%20Kuwait\Weekly\2020\Master%20Model%20for%20weekly%20(wealth%20management)v.1%20-%20Copy.xlsx!(P%20Market)%20chart!%5bMaster%20Model%20for%20weekly%20(wealth%20management)v.1%20-%20Copy.xlsx%5d(P%20Market)%20chart%20Chart%202" TargetMode="External"/><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image" Target="../media/image7.emf"/><Relationship Id="rId5" Type="http://schemas.openxmlformats.org/officeDocument/2006/relationships/oleObject" Target="file:///\\nicfps\laid$\Researches%20&amp;%20Studies\Work%20Files\Periodic%20Reports\Boursa%20Kuwait\Weekly\2020\Master%20Model%20for%20weekly%20(wealth%20management)v.1%20-%20Copy.xlsx!Companies%20(P%20Market)!R3C2:R25C9" TargetMode="Externa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8" Type="http://schemas.openxmlformats.org/officeDocument/2006/relationships/image" Target="../media/image10.emf"/><Relationship Id="rId3" Type="http://schemas.openxmlformats.org/officeDocument/2006/relationships/notesSlide" Target="../notesSlides/notesSlide5.xml"/><Relationship Id="rId7" Type="http://schemas.openxmlformats.org/officeDocument/2006/relationships/oleObject" Target="file:///\\nicfps\laid$\Researches%20&amp;%20Studies\Work%20Files\Periodic%20Reports\Boursa%20Kuwait\Weekly\2020\Master%20Model%20for%20weekly%20(wealth%20management)v.1%20-%20Copy.xlsx!companies%20(Main%20Market&amp;%20chart)!%5bMaster%20Model%20for%20weekly%20(wealth%20management)v.1%20-%20Copy.xlsx%5dcompanies%20(Main%20Market&amp;%20chart)%20Chart%201" TargetMode="External"/><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image" Target="../media/image9.emf"/><Relationship Id="rId5" Type="http://schemas.openxmlformats.org/officeDocument/2006/relationships/oleObject" Target="file:///\\nicfps\laid$\Researches%20&amp;%20Studies\Work%20Files\Periodic%20Reports\Boursa%20Kuwait\Weekly\2020\Master%20Model%20for%20weekly%20(wealth%20management)v.1%20-%20Copy.xlsx!companies%20(Main%20Market&amp;%20chart)!R3C22:R15C29" TargetMode="Externa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8" Type="http://schemas.openxmlformats.org/officeDocument/2006/relationships/image" Target="../media/image12.emf"/><Relationship Id="rId3" Type="http://schemas.openxmlformats.org/officeDocument/2006/relationships/notesSlide" Target="../notesSlides/notesSlide6.xml"/><Relationship Id="rId7" Type="http://schemas.openxmlformats.org/officeDocument/2006/relationships/oleObject" Target="file:///\\nicfps\laid$\Researches%20&amp;%20Studies\Work%20Files\Periodic%20Reports\Boursa%20Kuwait\Weekly\2020\Master%20Model%20for%20weekly%20(wealth%20management)v.1%20-%20Copy.xlsx!companies%20(Main%20Market&amp;%20chart)!R3C2:R15C9" TargetMode="External"/><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image" Target="../media/image11.emf"/><Relationship Id="rId5" Type="http://schemas.openxmlformats.org/officeDocument/2006/relationships/oleObject" Target="file:///\\nicfps\laid$\Researches%20&amp;%20Studies\Work%20Files\Periodic%20Reports\Boursa%20Kuwait\Weekly\2020\Master%20Model%20for%20weekly%20(wealth%20management)v.1%20-%20Copy.xlsx!companies%20(Main%20Market&amp;%20chart)!R3C12:R15C19" TargetMode="External"/><Relationship Id="rId10" Type="http://schemas.openxmlformats.org/officeDocument/2006/relationships/image" Target="../media/image13.emf"/><Relationship Id="rId4" Type="http://schemas.openxmlformats.org/officeDocument/2006/relationships/image" Target="../media/image3.png"/><Relationship Id="rId9" Type="http://schemas.openxmlformats.org/officeDocument/2006/relationships/oleObject" Target="file:///\\nicfps\laid$\Researches%20&amp;%20Studies\Work%20Files\Periodic%20Reports\Boursa%20Kuwait\Weekly\2020\Master%20Model%20for%20weekly%20(wealth%20management)v.1%20-%20Copy.xlsx!companies%20(Main%20Market&amp;%20chart)!R3C32:R15C39" TargetMode="Externa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1" y="114323"/>
            <a:ext cx="1714499" cy="72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2604542" y="838200"/>
            <a:ext cx="4200189" cy="263085"/>
          </a:xfrm>
          <a:prstGeom prst="rect">
            <a:avLst/>
          </a:prstGeom>
        </p:spPr>
        <p:txBody>
          <a:bodyPr wrap="none">
            <a:spAutoFit/>
          </a:bodyPr>
          <a:lstStyle/>
          <a:p>
            <a:pPr algn="r" defTabSz="685857">
              <a:lnSpc>
                <a:spcPct val="70000"/>
              </a:lnSpc>
              <a:spcBef>
                <a:spcPct val="0"/>
              </a:spcBef>
              <a:defRPr/>
            </a:pPr>
            <a:r>
              <a:rPr lang="ar-SA" sz="1500" dirty="0">
                <a:latin typeface="+mj-lt"/>
                <a:ea typeface="+mj-ea"/>
                <a:cs typeface="+mj-cs"/>
              </a:rPr>
              <a:t>نشاط </a:t>
            </a:r>
            <a:r>
              <a:rPr lang="ar-KW" sz="1500" dirty="0" smtClean="0">
                <a:latin typeface="+mj-lt"/>
                <a:ea typeface="+mj-ea"/>
                <a:cs typeface="+mj-cs"/>
              </a:rPr>
              <a:t>بورصة الكويت خلال الأسبوع المنتهي بتاريخ </a:t>
            </a:r>
            <a:r>
              <a:rPr lang="ar-SA" sz="1500" dirty="0" smtClean="0">
                <a:latin typeface="+mj-lt"/>
                <a:ea typeface="+mj-ea"/>
                <a:cs typeface="+mj-cs"/>
              </a:rPr>
              <a:t>2021/01/07</a:t>
            </a:r>
            <a:endParaRPr lang="en-US" sz="1500" dirty="0">
              <a:latin typeface="+mj-lt"/>
              <a:ea typeface="+mj-ea"/>
              <a:cs typeface="+mj-cs"/>
            </a:endParaRPr>
          </a:p>
        </p:txBody>
      </p:sp>
      <p:cxnSp>
        <p:nvCxnSpPr>
          <p:cNvPr id="4" name="Straight Connector 3"/>
          <p:cNvCxnSpPr/>
          <p:nvPr/>
        </p:nvCxnSpPr>
        <p:spPr>
          <a:xfrm>
            <a:off x="9521" y="1143000"/>
            <a:ext cx="6858000" cy="0"/>
          </a:xfrm>
          <a:prstGeom prst="line">
            <a:avLst/>
          </a:prstGeom>
          <a:noFill/>
          <a:ln w="9525" cap="flat" cmpd="sng" algn="ctr">
            <a:solidFill>
              <a:sysClr val="windowText" lastClr="000000">
                <a:shade val="95000"/>
                <a:satMod val="105000"/>
              </a:sysClr>
            </a:solidFill>
            <a:prstDash val="solid"/>
          </a:ln>
          <a:effectLst/>
        </p:spPr>
      </p:cxnSp>
      <p:sp>
        <p:nvSpPr>
          <p:cNvPr id="10" name="Slide Number Placeholder 9"/>
          <p:cNvSpPr>
            <a:spLocks noGrp="1"/>
          </p:cNvSpPr>
          <p:nvPr>
            <p:ph type="sldNum" sz="quarter" idx="12"/>
          </p:nvPr>
        </p:nvSpPr>
        <p:spPr/>
        <p:txBody>
          <a:bodyPr/>
          <a:lstStyle/>
          <a:p>
            <a:fld id="{87137B89-8CE1-40D6-81D6-7E13319A8EB3}" type="slidenum">
              <a:rPr lang="en-US" smtClean="0"/>
              <a:t>1</a:t>
            </a:fld>
            <a:endParaRPr lang="en-US" dirty="0"/>
          </a:p>
        </p:txBody>
      </p:sp>
      <p:sp>
        <p:nvSpPr>
          <p:cNvPr id="9" name="Rectangle 8"/>
          <p:cNvSpPr/>
          <p:nvPr/>
        </p:nvSpPr>
        <p:spPr>
          <a:xfrm>
            <a:off x="152400" y="2952340"/>
            <a:ext cx="6591300" cy="3598421"/>
          </a:xfrm>
          <a:prstGeom prst="rect">
            <a:avLst/>
          </a:prstGeom>
          <a:solidFill>
            <a:schemeClr val="bg1">
              <a:lumMod val="95000"/>
            </a:schemeClr>
          </a:solidFill>
        </p:spPr>
        <p:txBody>
          <a:bodyPr wrap="square">
            <a:spAutoFit/>
          </a:bodyPr>
          <a:lstStyle/>
          <a:p>
            <a:pPr algn="r" rtl="1">
              <a:lnSpc>
                <a:spcPct val="150000"/>
              </a:lnSpc>
              <a:spcAft>
                <a:spcPts val="800"/>
              </a:spcAft>
            </a:pPr>
            <a:r>
              <a:rPr lang="ar-SA" sz="1100" dirty="0" smtClean="0">
                <a:latin typeface="Calibri" panose="020F0502020204030204" pitchFamily="34" charset="0"/>
                <a:ea typeface="Calibri" panose="020F0502020204030204" pitchFamily="34" charset="0"/>
              </a:rPr>
              <a:t>أنهت </a:t>
            </a:r>
            <a:r>
              <a:rPr lang="ar-SA" sz="1100" dirty="0">
                <a:latin typeface="Calibri" panose="020F0502020204030204" pitchFamily="34" charset="0"/>
                <a:ea typeface="Calibri" panose="020F0502020204030204" pitchFamily="34" charset="0"/>
              </a:rPr>
              <a:t>بورصة الكويت تعاملاتها للأسبوع الأول من العام </a:t>
            </a:r>
            <a:r>
              <a:rPr lang="en-US" sz="1100" dirty="0">
                <a:latin typeface="Calibri Light" panose="020F0302020204030204" pitchFamily="34" charset="0"/>
                <a:ea typeface="Calibri" panose="020F0502020204030204" pitchFamily="34" charset="0"/>
              </a:rPr>
              <a:t>2021</a:t>
            </a:r>
            <a:r>
              <a:rPr lang="ar-SA" sz="1100" dirty="0">
                <a:latin typeface="Calibri" panose="020F0502020204030204" pitchFamily="34" charset="0"/>
                <a:ea typeface="Calibri" panose="020F0502020204030204" pitchFamily="34" charset="0"/>
              </a:rPr>
              <a:t> والمنتهي في </a:t>
            </a:r>
            <a:r>
              <a:rPr lang="ar-SA" sz="1100" dirty="0" smtClean="0">
                <a:latin typeface="Calibri" panose="020F0502020204030204" pitchFamily="34" charset="0"/>
                <a:ea typeface="Calibri" panose="020F0502020204030204" pitchFamily="34" charset="0"/>
              </a:rPr>
              <a:t>السابع </a:t>
            </a:r>
            <a:r>
              <a:rPr lang="ar-SA" sz="1100" dirty="0">
                <a:latin typeface="Calibri" panose="020F0502020204030204" pitchFamily="34" charset="0"/>
                <a:ea typeface="Calibri" panose="020F0502020204030204" pitchFamily="34" charset="0"/>
              </a:rPr>
              <a:t>من يناير على تباين في أداء مؤشراتها بالمقارنة مع اقفال الأسبوع الماضي، حيث تراجع مؤشر السوق العام بنسبة 0.2%، ومؤشر السوق الأول بنسبة 0.3%،  في حين ارتفع مؤشر السوق الرئيسي منفردا بنسبة </a:t>
            </a:r>
            <a:r>
              <a:rPr lang="ar-SA" sz="1100" dirty="0" smtClean="0">
                <a:latin typeface="Calibri" panose="020F0502020204030204" pitchFamily="34" charset="0"/>
                <a:ea typeface="Calibri" panose="020F0502020204030204" pitchFamily="34" charset="0"/>
              </a:rPr>
              <a:t>0.</a:t>
            </a:r>
            <a:r>
              <a:rPr lang="ar-SA" sz="1100" dirty="0">
                <a:latin typeface="Calibri" panose="020F0502020204030204" pitchFamily="34" charset="0"/>
                <a:ea typeface="Calibri" panose="020F0502020204030204" pitchFamily="34" charset="0"/>
              </a:rPr>
              <a:t>3</a:t>
            </a:r>
            <a:r>
              <a:rPr lang="ar-SA" sz="1100" dirty="0" smtClean="0">
                <a:latin typeface="Calibri" panose="020F0502020204030204" pitchFamily="34" charset="0"/>
                <a:ea typeface="Calibri" panose="020F0502020204030204" pitchFamily="34" charset="0"/>
              </a:rPr>
              <a:t>%. </a:t>
            </a:r>
            <a:r>
              <a:rPr lang="ar-SA" sz="1100" dirty="0">
                <a:latin typeface="Calibri" panose="020F0502020204030204" pitchFamily="34" charset="0"/>
                <a:ea typeface="Calibri" panose="020F0502020204030204" pitchFamily="34" charset="0"/>
              </a:rPr>
              <a:t>كما ارتفع المعدل اليومي لقيمة الأسهم المتداولة بنسبة 44% إلى 33.7 مليون د.ك خلال الأسبوع بالمقارنة مع 23.4 مليون د.ك للأسبوع الماضي، وكذلك المعدل اليومي لكمية الأسهم المتداولة بنسبة 12.6% إلي 225 مليون سهم بالمقارنة مع 200 مليون سهم.</a:t>
            </a:r>
            <a:endParaRPr lang="en-US" sz="1100" dirty="0">
              <a:latin typeface="Calibri" panose="020F0502020204030204" pitchFamily="34" charset="0"/>
              <a:ea typeface="Calibri" panose="020F0502020204030204" pitchFamily="34" charset="0"/>
            </a:endParaRPr>
          </a:p>
          <a:p>
            <a:pPr algn="justLow" rtl="1">
              <a:lnSpc>
                <a:spcPct val="150000"/>
              </a:lnSpc>
              <a:spcAft>
                <a:spcPts val="800"/>
              </a:spcAft>
            </a:pPr>
            <a:r>
              <a:rPr lang="ar-SA" sz="1100" b="1" u="sng" dirty="0" smtClean="0">
                <a:latin typeface="Calibri" panose="020F0502020204030204" pitchFamily="34" charset="0"/>
                <a:ea typeface="Calibri" panose="020F0502020204030204" pitchFamily="34" charset="0"/>
                <a:cs typeface="Calibri" panose="020F0502020204030204" pitchFamily="34" charset="0"/>
              </a:rPr>
              <a:t>تداولات الأسبوع</a:t>
            </a:r>
          </a:p>
          <a:p>
            <a:pPr algn="justLow" rtl="1">
              <a:lnSpc>
                <a:spcPct val="150000"/>
              </a:lnSpc>
              <a:spcAft>
                <a:spcPts val="800"/>
              </a:spcAft>
            </a:pPr>
            <a:r>
              <a:rPr lang="ar-SA" sz="1100" dirty="0">
                <a:latin typeface="Calibri" panose="020F0502020204030204" pitchFamily="34" charset="0"/>
                <a:ea typeface="Calibri" panose="020F0502020204030204" pitchFamily="34" charset="0"/>
              </a:rPr>
              <a:t>جاء أداء مؤشرات البورصة خلال تداولات جلسات الأسبوع </a:t>
            </a:r>
            <a:r>
              <a:rPr lang="ar-SA" sz="1100" dirty="0" smtClean="0">
                <a:latin typeface="Calibri" panose="020F0502020204030204" pitchFamily="34" charset="0"/>
                <a:ea typeface="Calibri" panose="020F0502020204030204" pitchFamily="34" charset="0"/>
              </a:rPr>
              <a:t>الأربعة </a:t>
            </a:r>
            <a:r>
              <a:rPr lang="ar-SA" sz="1100" dirty="0">
                <a:latin typeface="Calibri" panose="020F0502020204030204" pitchFamily="34" charset="0"/>
                <a:ea typeface="Calibri" panose="020F0502020204030204" pitchFamily="34" charset="0"/>
              </a:rPr>
              <a:t>متباينا، حيث أقفلت جلستي التداول الثانية والأخيرة في النطاق الإيجابي، بينما أقفلت الأولى والثالثة داخل المربع الأحمر، يُذكر أن حالة الهدوء النسبي لا تزال تسيطر على تداولات الفترة بشكل عام، على الرغم من ارتفاع التدفقات النقدية نحو أسهم السوق الأول بالمقارنة مع الفترة الماضية، وظهور بعض عمليات الشراء الإنتقائي على شريحة منها، حيث شكلت قيم تداولات السوق الأول نحو 73% من اجمالي قيم تداول السوق البالغة نحو 135 مليون د.ك، بالمقارنة مع 55% للأسبوع الماضي، كما ارتفع المعدل اليومي لقيم التداول خلال الفترة بشكل ملحوظ. الجدير بالذكر أن حالة عدم التوافق بين الحكومة ومجلس الأمة والتي ظهرت مؤخرا، قد شكلت عاملا ضاغطا على مجريات التداول، الأمر الذي انعكس على أداء مؤشر السوق العام وكذلك السوق الأول، ناهيك عن ضبابية المشهد المتعلقة بأهم المحفزات الإيجابية والمتمثلة في التوزيعات المجزية لقطاع البنوك، والتي كانت وقودا أساسيا لسلسلة من ارتفاعات السوق للفترات المماثلة خلال الأعوام الماضية. </a:t>
            </a:r>
            <a:endParaRPr lang="en-US" sz="1100" dirty="0">
              <a:latin typeface="Calibri" panose="020F0502020204030204" pitchFamily="34" charset="0"/>
              <a:ea typeface="Calibri" panose="020F0502020204030204" pitchFamily="34" charset="0"/>
            </a:endParaRPr>
          </a:p>
        </p:txBody>
      </p:sp>
      <p:sp>
        <p:nvSpPr>
          <p:cNvPr id="14" name="TextBox 13"/>
          <p:cNvSpPr txBox="1"/>
          <p:nvPr/>
        </p:nvSpPr>
        <p:spPr>
          <a:xfrm>
            <a:off x="152400" y="2730761"/>
            <a:ext cx="6591300" cy="184666"/>
          </a:xfrm>
          <a:prstGeom prst="rect">
            <a:avLst/>
          </a:prstGeom>
          <a:solidFill>
            <a:srgbClr val="963634"/>
          </a:solidFill>
        </p:spPr>
        <p:txBody>
          <a:bodyPr wrap="square" lIns="0" tIns="0" rIns="0" bIns="0" rtlCol="0">
            <a:spAutoFit/>
          </a:bodyPr>
          <a:lstStyle/>
          <a:p>
            <a:pPr algn="ctr"/>
            <a:r>
              <a:rPr lang="ar-KW" sz="1200" b="1" dirty="0" smtClean="0">
                <a:solidFill>
                  <a:schemeClr val="bg1"/>
                </a:solidFill>
                <a:cs typeface="+mj-cs"/>
              </a:rPr>
              <a:t>ملخص أداء السوق خلال الأسبوع </a:t>
            </a:r>
            <a:endParaRPr lang="en-US" sz="1200" b="1" dirty="0" smtClean="0">
              <a:solidFill>
                <a:schemeClr val="bg1"/>
              </a:solidFill>
              <a:cs typeface="+mj-cs"/>
            </a:endParaRPr>
          </a:p>
        </p:txBody>
      </p:sp>
      <p:graphicFrame>
        <p:nvGraphicFramePr>
          <p:cNvPr id="5" name="Object 4"/>
          <p:cNvGraphicFramePr>
            <a:graphicFrameLocks noChangeAspect="1"/>
          </p:cNvGraphicFramePr>
          <p:nvPr>
            <p:extLst>
              <p:ext uri="{D42A27DB-BD31-4B8C-83A1-F6EECF244321}">
                <p14:modId xmlns:p14="http://schemas.microsoft.com/office/powerpoint/2010/main" val="2423184573"/>
              </p:ext>
            </p:extLst>
          </p:nvPr>
        </p:nvGraphicFramePr>
        <p:xfrm>
          <a:off x="1733550" y="1189038"/>
          <a:ext cx="5029200" cy="1371600"/>
        </p:xfrm>
        <a:graphic>
          <a:graphicData uri="http://schemas.openxmlformats.org/presentationml/2006/ole">
            <mc:AlternateContent xmlns:mc="http://schemas.openxmlformats.org/markup-compatibility/2006">
              <mc:Choice xmlns:v="urn:schemas-microsoft-com:vml" Requires="v">
                <p:oleObj spid="_x0000_s131833" name="Worksheet" r:id="rId5" imgW="5029200" imgH="1371600" progId="Excel.Sheet.12">
                  <p:link updateAutomatic="1"/>
                </p:oleObj>
              </mc:Choice>
              <mc:Fallback>
                <p:oleObj name="Worksheet" r:id="rId5" imgW="5029200" imgH="1371600" progId="Excel.Sheet.12">
                  <p:link updateAutomatic="1"/>
                  <p:pic>
                    <p:nvPicPr>
                      <p:cNvPr id="0" name=""/>
                      <p:cNvPicPr/>
                      <p:nvPr/>
                    </p:nvPicPr>
                    <p:blipFill>
                      <a:blip r:embed="rId6"/>
                      <a:stretch>
                        <a:fillRect/>
                      </a:stretch>
                    </p:blipFill>
                    <p:spPr>
                      <a:xfrm>
                        <a:off x="1733550" y="1189038"/>
                        <a:ext cx="5029200" cy="1371600"/>
                      </a:xfrm>
                      <a:prstGeom prst="rect">
                        <a:avLst/>
                      </a:prstGeom>
                    </p:spPr>
                  </p:pic>
                </p:oleObj>
              </mc:Fallback>
            </mc:AlternateContent>
          </a:graphicData>
        </a:graphic>
      </p:graphicFrame>
    </p:spTree>
    <p:extLst>
      <p:ext uri="{BB962C8B-B14F-4D97-AF65-F5344CB8AC3E}">
        <p14:creationId xmlns:p14="http://schemas.microsoft.com/office/powerpoint/2010/main" val="23787163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301" y="114323"/>
            <a:ext cx="1714499" cy="72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4" name="Straight Connector 3"/>
          <p:cNvCxnSpPr/>
          <p:nvPr/>
        </p:nvCxnSpPr>
        <p:spPr>
          <a:xfrm>
            <a:off x="9521" y="1143000"/>
            <a:ext cx="6858000" cy="0"/>
          </a:xfrm>
          <a:prstGeom prst="line">
            <a:avLst/>
          </a:prstGeom>
          <a:noFill/>
          <a:ln w="9525" cap="flat" cmpd="sng" algn="ctr">
            <a:solidFill>
              <a:sysClr val="windowText" lastClr="000000">
                <a:shade val="95000"/>
                <a:satMod val="105000"/>
              </a:sysClr>
            </a:solidFill>
            <a:prstDash val="solid"/>
          </a:ln>
          <a:effectLst/>
        </p:spPr>
      </p:cxnSp>
      <p:sp>
        <p:nvSpPr>
          <p:cNvPr id="10" name="Slide Number Placeholder 9"/>
          <p:cNvSpPr>
            <a:spLocks noGrp="1"/>
          </p:cNvSpPr>
          <p:nvPr>
            <p:ph type="sldNum" sz="quarter" idx="12"/>
          </p:nvPr>
        </p:nvSpPr>
        <p:spPr/>
        <p:txBody>
          <a:bodyPr/>
          <a:lstStyle/>
          <a:p>
            <a:fld id="{87137B89-8CE1-40D6-81D6-7E13319A8EB3}" type="slidenum">
              <a:rPr lang="en-US" smtClean="0"/>
              <a:t>2</a:t>
            </a:fld>
            <a:endParaRPr lang="en-US" dirty="0"/>
          </a:p>
        </p:txBody>
      </p:sp>
      <p:sp>
        <p:nvSpPr>
          <p:cNvPr id="9" name="Rectangle 8"/>
          <p:cNvSpPr/>
          <p:nvPr/>
        </p:nvSpPr>
        <p:spPr>
          <a:xfrm>
            <a:off x="167306" y="1411097"/>
            <a:ext cx="6591300" cy="5760551"/>
          </a:xfrm>
          <a:prstGeom prst="rect">
            <a:avLst/>
          </a:prstGeom>
          <a:solidFill>
            <a:schemeClr val="bg1">
              <a:lumMod val="95000"/>
            </a:schemeClr>
          </a:solidFill>
        </p:spPr>
        <p:txBody>
          <a:bodyPr wrap="square">
            <a:spAutoFit/>
          </a:bodyPr>
          <a:lstStyle/>
          <a:p>
            <a:pPr algn="justLow" rtl="1">
              <a:lnSpc>
                <a:spcPct val="150000"/>
              </a:lnSpc>
              <a:spcAft>
                <a:spcPts val="800"/>
              </a:spcAft>
            </a:pPr>
            <a:r>
              <a:rPr lang="ar-SA" sz="1100" b="1" u="sng" dirty="0" smtClean="0">
                <a:latin typeface="Calibri" panose="020F0502020204030204" pitchFamily="34" charset="0"/>
                <a:ea typeface="Calibri" panose="020F0502020204030204" pitchFamily="34" charset="0"/>
                <a:cs typeface="Calibri" panose="020F0502020204030204" pitchFamily="34" charset="0"/>
              </a:rPr>
              <a:t>أهم </a:t>
            </a:r>
            <a:r>
              <a:rPr lang="ar-SA" sz="1100" b="1" u="sng" dirty="0">
                <a:latin typeface="Calibri" panose="020F0502020204030204" pitchFamily="34" charset="0"/>
                <a:ea typeface="Calibri" panose="020F0502020204030204" pitchFamily="34" charset="0"/>
                <a:cs typeface="Calibri" panose="020F0502020204030204" pitchFamily="34" charset="0"/>
              </a:rPr>
              <a:t>افصاحات الشركات خلال </a:t>
            </a:r>
            <a:r>
              <a:rPr lang="ar-SA" sz="1100" b="1" u="sng" dirty="0" smtClean="0">
                <a:latin typeface="Calibri" panose="020F0502020204030204" pitchFamily="34" charset="0"/>
                <a:ea typeface="Calibri" panose="020F0502020204030204" pitchFamily="34" charset="0"/>
                <a:cs typeface="Calibri" panose="020F0502020204030204" pitchFamily="34" charset="0"/>
              </a:rPr>
              <a:t>الفترة</a:t>
            </a:r>
            <a:endParaRPr lang="en-US" sz="1100" dirty="0"/>
          </a:p>
          <a:p>
            <a:pPr marL="171450" lvl="0" indent="-171450" algn="justLow" rtl="1">
              <a:lnSpc>
                <a:spcPct val="150000"/>
              </a:lnSpc>
              <a:spcAft>
                <a:spcPts val="800"/>
              </a:spcAft>
              <a:buFont typeface="Wingdings" panose="05000000000000000000" pitchFamily="2" charset="2"/>
              <a:buChar char="§"/>
            </a:pPr>
            <a:r>
              <a:rPr lang="ar-SA" sz="1100" dirty="0">
                <a:latin typeface="+mj-lt"/>
                <a:ea typeface="Calibri" panose="020F0502020204030204" pitchFamily="34" charset="0"/>
              </a:rPr>
              <a:t>أفادت شركة أصول للإستثمار أن تاريخ حيازة السهم لإستحقاقات الأسهم والمتعلقة بتخفيض رأس مال الشركة هو يوم الأثنين الموافق الأول من شهر فبراير  2021.</a:t>
            </a:r>
            <a:endParaRPr lang="en-US" sz="1100" dirty="0">
              <a:latin typeface="+mj-lt"/>
              <a:ea typeface="Calibri" panose="020F0502020204030204" pitchFamily="34" charset="0"/>
            </a:endParaRPr>
          </a:p>
          <a:p>
            <a:pPr marL="171450" lvl="0" indent="-171450" algn="justLow" rtl="1">
              <a:lnSpc>
                <a:spcPct val="150000"/>
              </a:lnSpc>
              <a:spcAft>
                <a:spcPts val="800"/>
              </a:spcAft>
              <a:buFont typeface="Wingdings" panose="05000000000000000000" pitchFamily="2" charset="2"/>
              <a:buChar char="§"/>
            </a:pPr>
            <a:r>
              <a:rPr lang="ar-SA" sz="1100" dirty="0">
                <a:latin typeface="+mj-lt"/>
                <a:ea typeface="Calibri" panose="020F0502020204030204" pitchFamily="34" charset="0"/>
              </a:rPr>
              <a:t>أفادت شركة المدار للتمويل والإستثمار بقيامها بشراء عقار في منطقة المهبولة بمساحة إجمالية 500 م2  بقيمة 1.1 مليون د.ك.</a:t>
            </a:r>
            <a:endParaRPr lang="en-US" sz="1100" dirty="0">
              <a:latin typeface="+mj-lt"/>
              <a:ea typeface="Calibri" panose="020F0502020204030204" pitchFamily="34" charset="0"/>
            </a:endParaRPr>
          </a:p>
          <a:p>
            <a:pPr marL="171450" lvl="0" indent="-171450" algn="justLow" rtl="1">
              <a:lnSpc>
                <a:spcPct val="150000"/>
              </a:lnSpc>
              <a:spcAft>
                <a:spcPts val="800"/>
              </a:spcAft>
              <a:buFont typeface="Wingdings" panose="05000000000000000000" pitchFamily="2" charset="2"/>
              <a:buChar char="§"/>
            </a:pPr>
            <a:r>
              <a:rPr lang="ar-SA" sz="1100" dirty="0">
                <a:latin typeface="+mj-lt"/>
                <a:ea typeface="Calibri" panose="020F0502020204030204" pitchFamily="34" charset="0"/>
              </a:rPr>
              <a:t>قامت شركة منشآت للمشاريع العقارية بتوقيع عقد تجديد تسهيلات ائتمانية ممنوحة لها من أحدى البنوك الإسلامية المحلية بقيمة 43 مليون د.ك، مع تأجيل سداد القسط المُستحق في شهر ديسمبر 2020 إلى شهر ديسمبر 2021.</a:t>
            </a:r>
            <a:endParaRPr lang="en-US" sz="1100" dirty="0">
              <a:latin typeface="+mj-lt"/>
              <a:ea typeface="Calibri" panose="020F0502020204030204" pitchFamily="34" charset="0"/>
            </a:endParaRPr>
          </a:p>
          <a:p>
            <a:pPr marL="171450" lvl="0" indent="-171450" algn="justLow" rtl="1">
              <a:lnSpc>
                <a:spcPct val="150000"/>
              </a:lnSpc>
              <a:spcAft>
                <a:spcPts val="800"/>
              </a:spcAft>
              <a:buFont typeface="Wingdings" panose="05000000000000000000" pitchFamily="2" charset="2"/>
              <a:buChar char="§"/>
            </a:pPr>
            <a:r>
              <a:rPr lang="ar-SA" sz="1100" dirty="0">
                <a:latin typeface="+mj-lt"/>
                <a:ea typeface="Calibri" panose="020F0502020204030204" pitchFamily="34" charset="0"/>
              </a:rPr>
              <a:t>قامت شركة منشآت للمشاريع العقارية بتوقيع عقد تجديد تسهيلات ائتمانية ممنوحة لها من أحدى البنوك الإسلامية المحلية بقيمة 43 مليون د.ك، مع تأجيل سداد القسط المُستحق في شهر ديسمبر 2020 إلى شهر ديسمبر 2021.</a:t>
            </a:r>
            <a:endParaRPr lang="en-US" sz="1100" dirty="0">
              <a:latin typeface="+mj-lt"/>
              <a:ea typeface="Calibri" panose="020F0502020204030204" pitchFamily="34" charset="0"/>
            </a:endParaRPr>
          </a:p>
          <a:p>
            <a:pPr marL="171450" lvl="0" indent="-171450" algn="justLow" rtl="1">
              <a:lnSpc>
                <a:spcPct val="150000"/>
              </a:lnSpc>
              <a:spcAft>
                <a:spcPts val="800"/>
              </a:spcAft>
              <a:buFont typeface="Wingdings" panose="05000000000000000000" pitchFamily="2" charset="2"/>
              <a:buChar char="§"/>
            </a:pPr>
            <a:r>
              <a:rPr lang="ar-SA" sz="1100" dirty="0">
                <a:latin typeface="+mj-lt"/>
                <a:ea typeface="Calibri" panose="020F0502020204030204" pitchFamily="34" charset="0"/>
              </a:rPr>
              <a:t>الجمعية العامة العادية لشركة المجموعة التعليمية القابضة سوف تنعقد يوم الخميس الموافق 21 من الشهر الجاري، وذلك  لمناقشة جدول أعمال الجمعية، يأتي في مقدمتها سماع تقرير مجلس الإدارة عن السنة المالية المنهية في 31/08/2020، وكذلك تخفيض رأسمال الشركة بنسبة 38.85% إلى 15 مليون د.ك لزيادته عن حاجة الشركة.</a:t>
            </a:r>
            <a:endParaRPr lang="en-US" sz="1100" dirty="0">
              <a:latin typeface="+mj-lt"/>
              <a:ea typeface="Calibri" panose="020F0502020204030204" pitchFamily="34" charset="0"/>
            </a:endParaRPr>
          </a:p>
          <a:p>
            <a:pPr marL="171450" lvl="0" indent="-171450" algn="justLow" rtl="1">
              <a:lnSpc>
                <a:spcPct val="150000"/>
              </a:lnSpc>
              <a:spcAft>
                <a:spcPts val="800"/>
              </a:spcAft>
              <a:buFont typeface="Wingdings" panose="05000000000000000000" pitchFamily="2" charset="2"/>
              <a:buChar char="§"/>
            </a:pPr>
            <a:r>
              <a:rPr lang="ar-SA" sz="1100" dirty="0">
                <a:latin typeface="+mj-lt"/>
                <a:ea typeface="Calibri" panose="020F0502020204030204" pitchFamily="34" charset="0"/>
              </a:rPr>
              <a:t>سوف يجتمع مجلس إدارة شركة الصالحية العقارية يوم الأحد الموافق 10 يناير 2021، لمناقشة عرض مُقدم (غير ملزم) لشراء أحد أصول الشركة المحلية.</a:t>
            </a:r>
            <a:endParaRPr lang="en-US" sz="1100" dirty="0">
              <a:latin typeface="+mj-lt"/>
              <a:ea typeface="Calibri" panose="020F0502020204030204" pitchFamily="34" charset="0"/>
            </a:endParaRPr>
          </a:p>
          <a:p>
            <a:pPr algn="justLow" rtl="1">
              <a:lnSpc>
                <a:spcPct val="150000"/>
              </a:lnSpc>
              <a:spcAft>
                <a:spcPts val="800"/>
              </a:spcAft>
            </a:pPr>
            <a:r>
              <a:rPr lang="ar-SA" sz="1200" b="1" u="sng" dirty="0" smtClean="0"/>
              <a:t>أسعار </a:t>
            </a:r>
            <a:r>
              <a:rPr lang="ar-SA" sz="1200" b="1" u="sng" dirty="0"/>
              <a:t>النفط </a:t>
            </a:r>
            <a:endParaRPr lang="ar-SA" sz="1200" b="1" u="sng" dirty="0" smtClean="0">
              <a:latin typeface="Calibri" panose="020F0502020204030204" pitchFamily="34" charset="0"/>
              <a:ea typeface="Calibri" panose="020F0502020204030204" pitchFamily="34" charset="0"/>
              <a:cs typeface="Calibri" panose="020F0502020204030204" pitchFamily="34" charset="0"/>
            </a:endParaRPr>
          </a:p>
          <a:p>
            <a:pPr algn="justLow" rtl="1">
              <a:lnSpc>
                <a:spcPct val="150000"/>
              </a:lnSpc>
              <a:spcAft>
                <a:spcPts val="800"/>
              </a:spcAft>
            </a:pPr>
            <a:r>
              <a:rPr lang="ar-SA" sz="1100" dirty="0">
                <a:latin typeface="Calibri" panose="020F0502020204030204" pitchFamily="34" charset="0"/>
                <a:ea typeface="Calibri" panose="020F0502020204030204" pitchFamily="34" charset="0"/>
              </a:rPr>
              <a:t>ارتفع  سعر خام برنت خلال تداولات الأسبوع فوق مستوى ال </a:t>
            </a:r>
            <a:r>
              <a:rPr lang="en-US" sz="1100" dirty="0">
                <a:latin typeface="Arial" panose="020B0604020202020204" pitchFamily="34" charset="0"/>
                <a:ea typeface="Calibri" panose="020F0502020204030204" pitchFamily="34" charset="0"/>
              </a:rPr>
              <a:t>54</a:t>
            </a:r>
            <a:r>
              <a:rPr lang="ar-SA" sz="1100" dirty="0">
                <a:latin typeface="Calibri" panose="020F0502020204030204" pitchFamily="34" charset="0"/>
                <a:ea typeface="Calibri" panose="020F0502020204030204" pitchFamily="34" charset="0"/>
              </a:rPr>
              <a:t> دولار أمريكي للمرة الأولى منذ أواخر شهر فبراير الماضي، مدعوما بالتخفيضات الإضافية الطوعية البالغة نحو مليون برميل يوميا في شهر فبراير ومارس التي أقرتها المملكة العربية السعودية خلال اجتماع مجموعة "أوبك+" المُنعقد في الخامس من الشهر الجاري، وذلك بهدف دعم الإقتصاد وسوق النفط، هذا بالإضافة إلى تراجع مخزونات النفط الأمريكية إلى 8 مليون برميل، أي بأكثر من ثلاثة أضعاف التوقعات تقريبا، وذلك خلال الأسبوع المنتهي في الحادي والثلاثون من ديسمبر 2020، وفقا لما أشارت إليه إدارة معلومات الطاقة الأمريكية. </a:t>
            </a:r>
            <a:endParaRPr lang="en-US" sz="1100" dirty="0">
              <a:effectLst/>
              <a:latin typeface="Calibri" panose="020F0502020204030204" pitchFamily="34" charset="0"/>
              <a:ea typeface="Calibri" panose="020F0502020204030204" pitchFamily="34" charset="0"/>
            </a:endParaRPr>
          </a:p>
        </p:txBody>
      </p:sp>
      <p:sp>
        <p:nvSpPr>
          <p:cNvPr id="14" name="TextBox 13"/>
          <p:cNvSpPr txBox="1"/>
          <p:nvPr/>
        </p:nvSpPr>
        <p:spPr>
          <a:xfrm>
            <a:off x="167306" y="1184716"/>
            <a:ext cx="6576394" cy="184666"/>
          </a:xfrm>
          <a:prstGeom prst="rect">
            <a:avLst/>
          </a:prstGeom>
          <a:solidFill>
            <a:srgbClr val="963634"/>
          </a:solidFill>
        </p:spPr>
        <p:txBody>
          <a:bodyPr wrap="square" lIns="0" tIns="0" rIns="0" bIns="0" rtlCol="0">
            <a:spAutoFit/>
          </a:bodyPr>
          <a:lstStyle/>
          <a:p>
            <a:pPr algn="ctr"/>
            <a:r>
              <a:rPr lang="ar-SA" sz="1200" b="1" dirty="0" smtClean="0">
                <a:solidFill>
                  <a:schemeClr val="bg1"/>
                </a:solidFill>
                <a:cs typeface="+mj-cs"/>
              </a:rPr>
              <a:t>تابع مل</a:t>
            </a:r>
            <a:r>
              <a:rPr lang="ar-KW" sz="1200" b="1" dirty="0" smtClean="0">
                <a:solidFill>
                  <a:schemeClr val="bg1"/>
                </a:solidFill>
                <a:cs typeface="+mj-cs"/>
              </a:rPr>
              <a:t>خص أداء السوق خلال الأسبوع </a:t>
            </a:r>
            <a:endParaRPr lang="en-US" sz="1200" b="1" dirty="0" smtClean="0">
              <a:solidFill>
                <a:schemeClr val="bg1"/>
              </a:solidFill>
              <a:cs typeface="+mj-cs"/>
            </a:endParaRPr>
          </a:p>
        </p:txBody>
      </p:sp>
    </p:spTree>
    <p:extLst>
      <p:ext uri="{BB962C8B-B14F-4D97-AF65-F5344CB8AC3E}">
        <p14:creationId xmlns:p14="http://schemas.microsoft.com/office/powerpoint/2010/main" val="37649051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1" y="114323"/>
            <a:ext cx="1714499" cy="72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itle 1"/>
          <p:cNvSpPr txBox="1">
            <a:spLocks/>
          </p:cNvSpPr>
          <p:nvPr/>
        </p:nvSpPr>
        <p:spPr>
          <a:xfrm>
            <a:off x="4343400" y="862586"/>
            <a:ext cx="2456363" cy="256028"/>
          </a:xfrm>
          <a:prstGeom prst="rect">
            <a:avLst/>
          </a:prstGeom>
        </p:spPr>
        <p:txBody>
          <a:bodyPr>
            <a:normAutofit fontScale="82500" lnSpcReduction="20000"/>
          </a:bodyPr>
          <a:lstStyle>
            <a:lvl1pPr algn="l" defTabSz="685857" rtl="0" eaLnBrk="1" latinLnBrk="0" hangingPunct="1">
              <a:lnSpc>
                <a:spcPct val="90000"/>
              </a:lnSpc>
              <a:spcBef>
                <a:spcPct val="0"/>
              </a:spcBef>
              <a:buNone/>
              <a:defRPr sz="3300" kern="1200">
                <a:solidFill>
                  <a:schemeClr val="tx1"/>
                </a:solidFill>
                <a:latin typeface="+mj-lt"/>
                <a:ea typeface="+mj-ea"/>
                <a:cs typeface="+mj-cs"/>
              </a:defRPr>
            </a:lvl1pPr>
          </a:lstStyle>
          <a:p>
            <a:pPr algn="r"/>
            <a:r>
              <a:rPr lang="ar-SA" sz="1800" dirty="0" smtClean="0"/>
              <a:t>مؤشرات قطاعات </a:t>
            </a:r>
            <a:r>
              <a:rPr lang="ar-KW" sz="1800" dirty="0" smtClean="0"/>
              <a:t>بورصة </a:t>
            </a:r>
            <a:r>
              <a:rPr lang="ar-SA" sz="1800" dirty="0" smtClean="0"/>
              <a:t>الكويت</a:t>
            </a:r>
            <a:endParaRPr lang="en-GB" sz="1800" dirty="0"/>
          </a:p>
        </p:txBody>
      </p:sp>
      <p:cxnSp>
        <p:nvCxnSpPr>
          <p:cNvPr id="4" name="Straight Connector 3"/>
          <p:cNvCxnSpPr/>
          <p:nvPr/>
        </p:nvCxnSpPr>
        <p:spPr>
          <a:xfrm>
            <a:off x="0" y="1143000"/>
            <a:ext cx="6858000" cy="0"/>
          </a:xfrm>
          <a:prstGeom prst="line">
            <a:avLst/>
          </a:prstGeom>
        </p:spPr>
        <p:style>
          <a:lnRef idx="1">
            <a:schemeClr val="dk1"/>
          </a:lnRef>
          <a:fillRef idx="0">
            <a:schemeClr val="dk1"/>
          </a:fillRef>
          <a:effectRef idx="0">
            <a:schemeClr val="dk1"/>
          </a:effectRef>
          <a:fontRef idx="minor">
            <a:schemeClr val="tx1"/>
          </a:fontRef>
        </p:style>
      </p:cxnSp>
      <p:sp>
        <p:nvSpPr>
          <p:cNvPr id="9" name="Slide Number Placeholder 8"/>
          <p:cNvSpPr>
            <a:spLocks noGrp="1"/>
          </p:cNvSpPr>
          <p:nvPr>
            <p:ph type="sldNum" sz="quarter" idx="12"/>
          </p:nvPr>
        </p:nvSpPr>
        <p:spPr/>
        <p:txBody>
          <a:bodyPr/>
          <a:lstStyle/>
          <a:p>
            <a:fld id="{87137B89-8CE1-40D6-81D6-7E13319A8EB3}" type="slidenum">
              <a:rPr lang="en-US" smtClean="0"/>
              <a:t>3</a:t>
            </a:fld>
            <a:endParaRPr lang="en-US" dirty="0"/>
          </a:p>
        </p:txBody>
      </p:sp>
      <p:sp>
        <p:nvSpPr>
          <p:cNvPr id="12" name="Rectangle 11"/>
          <p:cNvSpPr/>
          <p:nvPr/>
        </p:nvSpPr>
        <p:spPr>
          <a:xfrm>
            <a:off x="5016137" y="1161738"/>
            <a:ext cx="1727563" cy="4272412"/>
          </a:xfrm>
          <a:prstGeom prst="rect">
            <a:avLst/>
          </a:prstGeom>
          <a:solidFill>
            <a:schemeClr val="bg1">
              <a:lumMod val="95000"/>
            </a:schemeClr>
          </a:solidFill>
          <a:ln w="15875" cap="flat" cmpd="sng" algn="ctr">
            <a:noFill/>
            <a:prstDash val="sysDash"/>
          </a:ln>
          <a:effectLst/>
        </p:spPr>
        <p:txBody>
          <a:bodyPr numCol="1" rtlCol="0" anchor="ctr"/>
          <a:lstStyle/>
          <a:p>
            <a:pPr marL="171450" lvl="2" indent="-171450" algn="justLow" rtl="1">
              <a:buClr>
                <a:prstClr val="black"/>
              </a:buClr>
              <a:buFont typeface="Arial" panose="020B0604020202020204" pitchFamily="34" charset="0"/>
              <a:buChar char="•"/>
              <a:defRPr/>
            </a:pPr>
            <a:r>
              <a:rPr lang="ar-SA" sz="1000" dirty="0"/>
              <a:t>أ</a:t>
            </a:r>
            <a:r>
              <a:rPr lang="ar-SA" sz="1000" dirty="0" smtClean="0"/>
              <a:t>غ</a:t>
            </a:r>
            <a:r>
              <a:rPr lang="ar-KW" sz="1000" dirty="0" smtClean="0"/>
              <a:t>لقت</a:t>
            </a:r>
            <a:r>
              <a:rPr lang="ar-SA" sz="1000" dirty="0" smtClean="0"/>
              <a:t> </a:t>
            </a:r>
            <a:r>
              <a:rPr lang="ar-KW" sz="1000" dirty="0" smtClean="0"/>
              <a:t>مؤشرات</a:t>
            </a:r>
            <a:r>
              <a:rPr lang="ar-SA" sz="1000" dirty="0" smtClean="0"/>
              <a:t> </a:t>
            </a:r>
            <a:r>
              <a:rPr lang="ar-SA" sz="1000" dirty="0"/>
              <a:t>قطاعات السوق </a:t>
            </a:r>
            <a:r>
              <a:rPr lang="ar-KW" sz="1000" dirty="0" smtClean="0"/>
              <a:t>على</a:t>
            </a:r>
            <a:r>
              <a:rPr lang="ar-SA" sz="1000" dirty="0" smtClean="0"/>
              <a:t> تباين خلال </a:t>
            </a:r>
            <a:r>
              <a:rPr lang="ar-KW" sz="1000" dirty="0" smtClean="0"/>
              <a:t>تداولات الأسبوع </a:t>
            </a:r>
            <a:r>
              <a:rPr lang="ar-KW" sz="1000" dirty="0"/>
              <a:t>مقارنة مع </a:t>
            </a:r>
            <a:r>
              <a:rPr lang="ar-KW" sz="1000" dirty="0" smtClean="0"/>
              <a:t>الأسبوع الماضي</a:t>
            </a:r>
            <a:r>
              <a:rPr lang="ar-SA" sz="1000" dirty="0" smtClean="0"/>
              <a:t>، حيث جاء في صدارة الرابحين قطاع</a:t>
            </a:r>
            <a:r>
              <a:rPr lang="ar-SA" sz="1000" dirty="0"/>
              <a:t> </a:t>
            </a:r>
            <a:r>
              <a:rPr lang="ar-SA" sz="1000" dirty="0" smtClean="0"/>
              <a:t>العقاربنسبة 1.6%، تلاه قطاع المواد الأساسية بنسبة 1.2%، في حين كان قطاع التكنولوجيا </a:t>
            </a:r>
            <a:r>
              <a:rPr lang="ar-SA" sz="1000" dirty="0"/>
              <a:t>أول الخاسرين بنسبة </a:t>
            </a:r>
            <a:r>
              <a:rPr lang="ar-SA" sz="1000" dirty="0" smtClean="0"/>
              <a:t>2.2%، ثم قطاع النفط والغاز بنسبة 1.9%.</a:t>
            </a:r>
          </a:p>
          <a:p>
            <a:pPr marL="0" lvl="2" algn="justLow" rtl="1">
              <a:buClr>
                <a:prstClr val="black"/>
              </a:buClr>
              <a:defRPr/>
            </a:pPr>
            <a:endParaRPr lang="ar-KW" sz="1000" dirty="0"/>
          </a:p>
          <a:p>
            <a:pPr marL="171450" lvl="2" indent="-171450" algn="justLow" rtl="1">
              <a:buClr>
                <a:prstClr val="black"/>
              </a:buClr>
              <a:buFont typeface="Arial" panose="020B0604020202020204" pitchFamily="34" charset="0"/>
              <a:buChar char="•"/>
              <a:defRPr/>
            </a:pPr>
            <a:r>
              <a:rPr lang="ar-KW" sz="1000" dirty="0"/>
              <a:t>خلال </a:t>
            </a:r>
            <a:r>
              <a:rPr lang="ar-KW" sz="1000" dirty="0" smtClean="0"/>
              <a:t>تداولات الأسبوع ا</a:t>
            </a:r>
            <a:r>
              <a:rPr lang="ar-SA" sz="1000" dirty="0"/>
              <a:t>حتل </a:t>
            </a:r>
            <a:r>
              <a:rPr lang="ar-SA" sz="1000" dirty="0" smtClean="0"/>
              <a:t>قطاع</a:t>
            </a:r>
            <a:r>
              <a:rPr lang="ar-KW" sz="1000" dirty="0" smtClean="0"/>
              <a:t> </a:t>
            </a:r>
            <a:r>
              <a:rPr lang="ar-KW" sz="1000" dirty="0"/>
              <a:t>البنوك </a:t>
            </a:r>
            <a:r>
              <a:rPr lang="ar-KW" sz="1000" dirty="0" smtClean="0"/>
              <a:t>وقطاع</a:t>
            </a:r>
            <a:r>
              <a:rPr lang="ar-SA" sz="1000" dirty="0" smtClean="0"/>
              <a:t> </a:t>
            </a:r>
            <a:r>
              <a:rPr lang="ar-SA" sz="1000" dirty="0"/>
              <a:t>الخدمات المالية </a:t>
            </a:r>
            <a:r>
              <a:rPr lang="ar-SA" sz="1000" dirty="0" smtClean="0"/>
              <a:t>وقطاع الصناعة </a:t>
            </a:r>
            <a:r>
              <a:rPr lang="ar-KW" sz="1000" dirty="0" smtClean="0"/>
              <a:t>المر</a:t>
            </a:r>
            <a:r>
              <a:rPr lang="ar-SA" sz="1000" dirty="0"/>
              <a:t>اتب الأولى</a:t>
            </a:r>
            <a:r>
              <a:rPr lang="ar-KW" sz="1000" dirty="0"/>
              <a:t> </a:t>
            </a:r>
            <a:r>
              <a:rPr lang="ar-SA" sz="1000" dirty="0"/>
              <a:t>من </a:t>
            </a:r>
            <a:r>
              <a:rPr lang="ar-KW" sz="1000" dirty="0"/>
              <a:t>حيث </a:t>
            </a:r>
            <a:r>
              <a:rPr lang="ar-SA" sz="1000" dirty="0"/>
              <a:t>إجمالي</a:t>
            </a:r>
            <a:r>
              <a:rPr lang="ar-KW" sz="1000" dirty="0"/>
              <a:t> القيمة المتداولة بنسبة </a:t>
            </a:r>
            <a:r>
              <a:rPr lang="ar-SA" sz="1000" dirty="0" smtClean="0"/>
              <a:t>54.5</a:t>
            </a:r>
            <a:r>
              <a:rPr lang="ar-KW" sz="1000" dirty="0" smtClean="0"/>
              <a:t>%</a:t>
            </a:r>
            <a:r>
              <a:rPr lang="ar-SA" sz="1000" dirty="0" smtClean="0"/>
              <a:t>، </a:t>
            </a:r>
            <a:r>
              <a:rPr lang="ar-SA" sz="1000" dirty="0" smtClean="0"/>
              <a:t>17.4% 9.4%</a:t>
            </a:r>
            <a:r>
              <a:rPr lang="ar-KW" sz="1000" dirty="0" smtClean="0"/>
              <a:t> </a:t>
            </a:r>
            <a:r>
              <a:rPr lang="ar-KW" sz="1000" dirty="0"/>
              <a:t>على التوالي.</a:t>
            </a:r>
          </a:p>
          <a:p>
            <a:pPr marL="171450" lvl="2" indent="-171450" algn="justLow" rtl="1">
              <a:buClr>
                <a:prstClr val="black"/>
              </a:buClr>
              <a:buFont typeface="Arial" panose="020B0604020202020204" pitchFamily="34" charset="0"/>
              <a:buChar char="•"/>
              <a:defRPr/>
            </a:pPr>
            <a:endParaRPr lang="ar-KW" sz="1000" dirty="0"/>
          </a:p>
          <a:p>
            <a:pPr marL="171450" lvl="2" indent="-171450" algn="justLow" rtl="1">
              <a:buClr>
                <a:prstClr val="black"/>
              </a:buClr>
              <a:buFont typeface="Arial" panose="020B0604020202020204" pitchFamily="34" charset="0"/>
              <a:buChar char="•"/>
              <a:defRPr/>
            </a:pPr>
            <a:r>
              <a:rPr lang="ar-KW" sz="1000" dirty="0" smtClean="0"/>
              <a:t>خلال </a:t>
            </a:r>
            <a:r>
              <a:rPr lang="ar-KW" sz="1000" dirty="0"/>
              <a:t>تداولات الأسبوع ا</a:t>
            </a:r>
            <a:r>
              <a:rPr lang="ar-SA" sz="1000" dirty="0"/>
              <a:t>حتل قطاع</a:t>
            </a:r>
            <a:r>
              <a:rPr lang="ar-KW" sz="1000" dirty="0"/>
              <a:t> </a:t>
            </a:r>
            <a:r>
              <a:rPr lang="ar-SA" sz="1000" dirty="0"/>
              <a:t>الخدمات المالية </a:t>
            </a:r>
            <a:r>
              <a:rPr lang="ar-SA" sz="1000" dirty="0" smtClean="0"/>
              <a:t>وقطاع البنوك </a:t>
            </a:r>
            <a:r>
              <a:rPr lang="ar-KW" sz="1000" dirty="0" smtClean="0"/>
              <a:t>وقطاع </a:t>
            </a:r>
            <a:r>
              <a:rPr lang="ar-SA" sz="1000" dirty="0" smtClean="0"/>
              <a:t>العقار </a:t>
            </a:r>
            <a:r>
              <a:rPr lang="ar-KW" sz="1000" dirty="0" smtClean="0"/>
              <a:t>المر</a:t>
            </a:r>
            <a:r>
              <a:rPr lang="ar-SA" sz="1000" dirty="0"/>
              <a:t>اتب الأولى</a:t>
            </a:r>
            <a:r>
              <a:rPr lang="ar-KW" sz="1000" dirty="0"/>
              <a:t> </a:t>
            </a:r>
            <a:r>
              <a:rPr lang="ar-SA" sz="1000" dirty="0"/>
              <a:t>من </a:t>
            </a:r>
            <a:r>
              <a:rPr lang="ar-KW" sz="1000" dirty="0"/>
              <a:t>حيث </a:t>
            </a:r>
            <a:r>
              <a:rPr lang="ar-SA" sz="1000" dirty="0"/>
              <a:t>إجمالي</a:t>
            </a:r>
            <a:r>
              <a:rPr lang="ar-KW" sz="1000" dirty="0"/>
              <a:t> الكمية المتداولة بنسبة </a:t>
            </a:r>
            <a:r>
              <a:rPr lang="ar-SA" sz="1000" dirty="0" smtClean="0"/>
              <a:t>39.4</a:t>
            </a:r>
            <a:r>
              <a:rPr lang="ar-KW" sz="1000" dirty="0" smtClean="0"/>
              <a:t>%</a:t>
            </a:r>
            <a:r>
              <a:rPr lang="ar-SA" sz="1000" dirty="0" smtClean="0"/>
              <a:t>،</a:t>
            </a:r>
            <a:r>
              <a:rPr lang="ar-KW" sz="1000" dirty="0" smtClean="0"/>
              <a:t> </a:t>
            </a:r>
            <a:r>
              <a:rPr lang="ar-SA" sz="1000" dirty="0" smtClean="0"/>
              <a:t>24.6</a:t>
            </a:r>
            <a:r>
              <a:rPr lang="ar-KW" sz="1000" dirty="0" smtClean="0"/>
              <a:t>%و</a:t>
            </a:r>
            <a:r>
              <a:rPr lang="ar-SA" sz="1000" dirty="0" smtClean="0"/>
              <a:t> 18.3%</a:t>
            </a:r>
            <a:r>
              <a:rPr lang="ar-KW" sz="1000" dirty="0" smtClean="0"/>
              <a:t> على </a:t>
            </a:r>
            <a:r>
              <a:rPr lang="ar-KW" sz="1000" dirty="0"/>
              <a:t>التوالي.</a:t>
            </a:r>
          </a:p>
        </p:txBody>
      </p:sp>
      <p:sp>
        <p:nvSpPr>
          <p:cNvPr id="21" name="TextBox 20"/>
          <p:cNvSpPr txBox="1"/>
          <p:nvPr/>
        </p:nvSpPr>
        <p:spPr>
          <a:xfrm>
            <a:off x="3647928" y="5574010"/>
            <a:ext cx="3088481" cy="184666"/>
          </a:xfrm>
          <a:prstGeom prst="rect">
            <a:avLst/>
          </a:prstGeom>
          <a:solidFill>
            <a:srgbClr val="963634"/>
          </a:solidFill>
        </p:spPr>
        <p:txBody>
          <a:bodyPr wrap="square" lIns="0" tIns="0" rIns="0" bIns="0" rtlCol="0">
            <a:spAutoFit/>
          </a:bodyPr>
          <a:lstStyle/>
          <a:p>
            <a:pPr algn="ctr"/>
            <a:r>
              <a:rPr lang="ar-KW" sz="1200" b="1" dirty="0" smtClean="0">
                <a:solidFill>
                  <a:schemeClr val="bg1"/>
                </a:solidFill>
                <a:cs typeface="+mj-cs"/>
              </a:rPr>
              <a:t>مساهمة القطاعات من حيث قيمة </a:t>
            </a:r>
            <a:r>
              <a:rPr lang="ar-SA" sz="1200" b="1" dirty="0" smtClean="0">
                <a:solidFill>
                  <a:schemeClr val="bg1"/>
                </a:solidFill>
                <a:cs typeface="+mj-cs"/>
              </a:rPr>
              <a:t>الأسهم المتداولة</a:t>
            </a:r>
            <a:endParaRPr lang="en-US" sz="1200" b="1" dirty="0" smtClean="0">
              <a:solidFill>
                <a:schemeClr val="bg1"/>
              </a:solidFill>
              <a:cs typeface="+mj-cs"/>
            </a:endParaRPr>
          </a:p>
        </p:txBody>
      </p:sp>
      <p:sp>
        <p:nvSpPr>
          <p:cNvPr id="22" name="TextBox 21"/>
          <p:cNvSpPr txBox="1"/>
          <p:nvPr/>
        </p:nvSpPr>
        <p:spPr>
          <a:xfrm>
            <a:off x="174443" y="5573748"/>
            <a:ext cx="3018200" cy="184666"/>
          </a:xfrm>
          <a:prstGeom prst="rect">
            <a:avLst/>
          </a:prstGeom>
          <a:solidFill>
            <a:srgbClr val="963634"/>
          </a:solidFill>
        </p:spPr>
        <p:txBody>
          <a:bodyPr wrap="square" lIns="0" tIns="0" rIns="0" bIns="0" rtlCol="0">
            <a:spAutoFit/>
          </a:bodyPr>
          <a:lstStyle/>
          <a:p>
            <a:pPr algn="ctr"/>
            <a:r>
              <a:rPr lang="ar-KW" sz="1200" b="1" dirty="0">
                <a:solidFill>
                  <a:schemeClr val="bg1"/>
                </a:solidFill>
              </a:rPr>
              <a:t>مساهمة القطاعات من حيث </a:t>
            </a:r>
            <a:r>
              <a:rPr lang="ar-KW" sz="1200" b="1" dirty="0" smtClean="0">
                <a:solidFill>
                  <a:schemeClr val="bg1"/>
                </a:solidFill>
              </a:rPr>
              <a:t>كمية </a:t>
            </a:r>
            <a:r>
              <a:rPr lang="ar-SA" sz="1200" b="1" dirty="0">
                <a:solidFill>
                  <a:schemeClr val="bg1"/>
                </a:solidFill>
              </a:rPr>
              <a:t>الأسهم المتداولة</a:t>
            </a:r>
            <a:endParaRPr lang="en-US" sz="1200" b="1" dirty="0">
              <a:solidFill>
                <a:schemeClr val="bg1"/>
              </a:solidFill>
            </a:endParaRPr>
          </a:p>
        </p:txBody>
      </p:sp>
      <p:graphicFrame>
        <p:nvGraphicFramePr>
          <p:cNvPr id="7" name="Object 6"/>
          <p:cNvGraphicFramePr>
            <a:graphicFrameLocks noChangeAspect="1"/>
          </p:cNvGraphicFramePr>
          <p:nvPr>
            <p:extLst>
              <p:ext uri="{D42A27DB-BD31-4B8C-83A1-F6EECF244321}">
                <p14:modId xmlns:p14="http://schemas.microsoft.com/office/powerpoint/2010/main" val="1181214712"/>
              </p:ext>
            </p:extLst>
          </p:nvPr>
        </p:nvGraphicFramePr>
        <p:xfrm>
          <a:off x="3502671" y="5762625"/>
          <a:ext cx="3233738" cy="2743200"/>
        </p:xfrm>
        <a:graphic>
          <a:graphicData uri="http://schemas.openxmlformats.org/presentationml/2006/ole">
            <mc:AlternateContent xmlns:mc="http://schemas.openxmlformats.org/markup-compatibility/2006">
              <mc:Choice xmlns:v="urn:schemas-microsoft-com:vml" Requires="v">
                <p:oleObj spid="_x0000_s138471" name="Worksheet" r:id="rId5" imgW="4572000" imgH="2743200" progId="Excel.Sheet.12">
                  <p:link updateAutomatic="1"/>
                </p:oleObj>
              </mc:Choice>
              <mc:Fallback>
                <p:oleObj name="Worksheet" r:id="rId5" imgW="4572000" imgH="2743200" progId="Excel.Sheet.12">
                  <p:link updateAutomatic="1"/>
                  <p:pic>
                    <p:nvPicPr>
                      <p:cNvPr id="0" name=""/>
                      <p:cNvPicPr/>
                      <p:nvPr/>
                    </p:nvPicPr>
                    <p:blipFill>
                      <a:blip r:embed="rId6"/>
                      <a:stretch>
                        <a:fillRect/>
                      </a:stretch>
                    </p:blipFill>
                    <p:spPr>
                      <a:xfrm>
                        <a:off x="3502671" y="5762625"/>
                        <a:ext cx="3233738" cy="2743200"/>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3223863431"/>
              </p:ext>
            </p:extLst>
          </p:nvPr>
        </p:nvGraphicFramePr>
        <p:xfrm>
          <a:off x="177800" y="5762625"/>
          <a:ext cx="3154363" cy="2743200"/>
        </p:xfrm>
        <a:graphic>
          <a:graphicData uri="http://schemas.openxmlformats.org/presentationml/2006/ole">
            <mc:AlternateContent xmlns:mc="http://schemas.openxmlformats.org/markup-compatibility/2006">
              <mc:Choice xmlns:v="urn:schemas-microsoft-com:vml" Requires="v">
                <p:oleObj spid="_x0000_s138472" name="Worksheet" r:id="rId7" imgW="4572000" imgH="2743200" progId="Excel.Sheet.12">
                  <p:link updateAutomatic="1"/>
                </p:oleObj>
              </mc:Choice>
              <mc:Fallback>
                <p:oleObj name="Worksheet" r:id="rId7" imgW="4572000" imgH="2743200" progId="Excel.Sheet.12">
                  <p:link updateAutomatic="1"/>
                  <p:pic>
                    <p:nvPicPr>
                      <p:cNvPr id="0" name=""/>
                      <p:cNvPicPr/>
                      <p:nvPr/>
                    </p:nvPicPr>
                    <p:blipFill>
                      <a:blip r:embed="rId8"/>
                      <a:stretch>
                        <a:fillRect/>
                      </a:stretch>
                    </p:blipFill>
                    <p:spPr>
                      <a:xfrm>
                        <a:off x="177800" y="5762625"/>
                        <a:ext cx="3154363" cy="2743200"/>
                      </a:xfrm>
                      <a:prstGeom prst="rect">
                        <a:avLst/>
                      </a:prstGeom>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1811300142"/>
              </p:ext>
            </p:extLst>
          </p:nvPr>
        </p:nvGraphicFramePr>
        <p:xfrm>
          <a:off x="500063" y="1258474"/>
          <a:ext cx="4410075" cy="3067050"/>
        </p:xfrm>
        <a:graphic>
          <a:graphicData uri="http://schemas.openxmlformats.org/presentationml/2006/ole">
            <mc:AlternateContent xmlns:mc="http://schemas.openxmlformats.org/markup-compatibility/2006">
              <mc:Choice xmlns:v="urn:schemas-microsoft-com:vml" Requires="v">
                <p:oleObj spid="_x0000_s138473" name="Worksheet" r:id="rId9" imgW="4410038" imgH="3066984" progId="Excel.Sheet.12">
                  <p:link updateAutomatic="1"/>
                </p:oleObj>
              </mc:Choice>
              <mc:Fallback>
                <p:oleObj name="Worksheet" r:id="rId9" imgW="4410038" imgH="3066984" progId="Excel.Sheet.12">
                  <p:link updateAutomatic="1"/>
                  <p:pic>
                    <p:nvPicPr>
                      <p:cNvPr id="0" name=""/>
                      <p:cNvPicPr/>
                      <p:nvPr/>
                    </p:nvPicPr>
                    <p:blipFill>
                      <a:blip r:embed="rId10"/>
                      <a:stretch>
                        <a:fillRect/>
                      </a:stretch>
                    </p:blipFill>
                    <p:spPr>
                      <a:xfrm>
                        <a:off x="500063" y="1258474"/>
                        <a:ext cx="4410075" cy="3067050"/>
                      </a:xfrm>
                      <a:prstGeom prst="rect">
                        <a:avLst/>
                      </a:prstGeom>
                    </p:spPr>
                  </p:pic>
                </p:oleObj>
              </mc:Fallback>
            </mc:AlternateContent>
          </a:graphicData>
        </a:graphic>
      </p:graphicFrame>
    </p:spTree>
    <p:extLst>
      <p:ext uri="{BB962C8B-B14F-4D97-AF65-F5344CB8AC3E}">
        <p14:creationId xmlns:p14="http://schemas.microsoft.com/office/powerpoint/2010/main" val="9661872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1" y="114323"/>
            <a:ext cx="1714499" cy="72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5465903" y="838200"/>
            <a:ext cx="1338828" cy="263085"/>
          </a:xfrm>
          <a:prstGeom prst="rect">
            <a:avLst/>
          </a:prstGeom>
        </p:spPr>
        <p:txBody>
          <a:bodyPr wrap="none">
            <a:spAutoFit/>
          </a:bodyPr>
          <a:lstStyle/>
          <a:p>
            <a:pPr algn="r" defTabSz="685857">
              <a:lnSpc>
                <a:spcPct val="70000"/>
              </a:lnSpc>
              <a:spcBef>
                <a:spcPct val="0"/>
              </a:spcBef>
              <a:defRPr/>
            </a:pPr>
            <a:r>
              <a:rPr lang="ar-KW" sz="1500" dirty="0" smtClean="0">
                <a:latin typeface="+mj-lt"/>
                <a:ea typeface="+mj-ea"/>
                <a:cs typeface="+mj-cs"/>
              </a:rPr>
              <a:t>نشاط السوق الأول </a:t>
            </a:r>
            <a:endParaRPr lang="en-US" sz="1500" dirty="0">
              <a:latin typeface="+mj-lt"/>
              <a:ea typeface="+mj-ea"/>
              <a:cs typeface="+mj-cs"/>
            </a:endParaRPr>
          </a:p>
        </p:txBody>
      </p:sp>
      <p:cxnSp>
        <p:nvCxnSpPr>
          <p:cNvPr id="4" name="Straight Connector 3"/>
          <p:cNvCxnSpPr/>
          <p:nvPr/>
        </p:nvCxnSpPr>
        <p:spPr>
          <a:xfrm>
            <a:off x="9521" y="1143000"/>
            <a:ext cx="6858000" cy="0"/>
          </a:xfrm>
          <a:prstGeom prst="line">
            <a:avLst/>
          </a:prstGeom>
          <a:noFill/>
          <a:ln w="9525" cap="flat" cmpd="sng" algn="ctr">
            <a:solidFill>
              <a:sysClr val="windowText" lastClr="000000">
                <a:shade val="95000"/>
                <a:satMod val="105000"/>
              </a:sysClr>
            </a:solidFill>
            <a:prstDash val="solid"/>
          </a:ln>
          <a:effectLst/>
        </p:spPr>
      </p:cxnSp>
      <p:sp>
        <p:nvSpPr>
          <p:cNvPr id="10" name="Slide Number Placeholder 9"/>
          <p:cNvSpPr>
            <a:spLocks noGrp="1"/>
          </p:cNvSpPr>
          <p:nvPr>
            <p:ph type="sldNum" sz="quarter" idx="12"/>
          </p:nvPr>
        </p:nvSpPr>
        <p:spPr/>
        <p:txBody>
          <a:bodyPr/>
          <a:lstStyle/>
          <a:p>
            <a:fld id="{87137B89-8CE1-40D6-81D6-7E13319A8EB3}" type="slidenum">
              <a:rPr lang="en-US" smtClean="0"/>
              <a:t>4</a:t>
            </a:fld>
            <a:endParaRPr lang="en-US" dirty="0"/>
          </a:p>
        </p:txBody>
      </p:sp>
      <p:sp>
        <p:nvSpPr>
          <p:cNvPr id="16" name="Rectangle 15"/>
          <p:cNvSpPr/>
          <p:nvPr/>
        </p:nvSpPr>
        <p:spPr>
          <a:xfrm>
            <a:off x="4101736" y="5281916"/>
            <a:ext cx="2575287" cy="3060895"/>
          </a:xfrm>
          <a:prstGeom prst="rect">
            <a:avLst/>
          </a:prstGeom>
          <a:solidFill>
            <a:schemeClr val="bg1">
              <a:lumMod val="95000"/>
            </a:schemeClr>
          </a:solidFill>
          <a:ln w="15875" cap="flat" cmpd="sng" algn="ctr">
            <a:noFill/>
            <a:prstDash val="sysDash"/>
          </a:ln>
          <a:effectLst/>
        </p:spPr>
        <p:txBody>
          <a:bodyPr numCol="1" rtlCol="0" anchor="ctr"/>
          <a:lstStyle/>
          <a:p>
            <a:pPr marL="0" lvl="2" algn="justLow" rtl="1">
              <a:buClr>
                <a:prstClr val="black"/>
              </a:buClr>
              <a:defRPr/>
            </a:pPr>
            <a:endParaRPr lang="ar-SA" sz="1000" dirty="0"/>
          </a:p>
          <a:p>
            <a:pPr marL="171450" lvl="2" indent="-171450" algn="justLow" rtl="1">
              <a:buClr>
                <a:prstClr val="black"/>
              </a:buClr>
              <a:buFont typeface="Arial" panose="020B0604020202020204" pitchFamily="34" charset="0"/>
              <a:buChar char="•"/>
              <a:defRPr/>
            </a:pPr>
            <a:r>
              <a:rPr lang="ar-KW" sz="1000" dirty="0"/>
              <a:t>في السوق الأول </a:t>
            </a:r>
            <a:r>
              <a:rPr lang="ar-SA" sz="1000" dirty="0" smtClean="0"/>
              <a:t>تصدر سهم</a:t>
            </a:r>
            <a:r>
              <a:rPr lang="ar-KW" sz="1000" dirty="0" smtClean="0"/>
              <a:t> </a:t>
            </a:r>
            <a:r>
              <a:rPr lang="ar-SA" sz="1000" dirty="0" smtClean="0"/>
              <a:t>البنك الأهلي المتحد – البحرين- قائمة </a:t>
            </a:r>
            <a:r>
              <a:rPr lang="ar-SA" sz="1000" dirty="0"/>
              <a:t>الأسهم الأعلى تداولا من حيث قيمة </a:t>
            </a:r>
            <a:r>
              <a:rPr lang="ar-SA" sz="1000" dirty="0" smtClean="0"/>
              <a:t>الأسهم </a:t>
            </a:r>
            <a:r>
              <a:rPr lang="ar-SA" sz="1000" dirty="0"/>
              <a:t>المتداولة خلال </a:t>
            </a:r>
            <a:r>
              <a:rPr lang="ar-KW" sz="1000" dirty="0"/>
              <a:t>تداولات الأسبوع </a:t>
            </a:r>
            <a:r>
              <a:rPr lang="ar-SA" sz="1000" dirty="0" smtClean="0"/>
              <a:t>بقيمة </a:t>
            </a:r>
            <a:r>
              <a:rPr lang="ar-SA" sz="1000" dirty="0"/>
              <a:t>تداول بلغت </a:t>
            </a:r>
            <a:r>
              <a:rPr lang="ar-SA" sz="1000" dirty="0" smtClean="0"/>
              <a:t>25.1</a:t>
            </a:r>
            <a:r>
              <a:rPr lang="ar-KW" sz="1000" dirty="0" smtClean="0"/>
              <a:t> </a:t>
            </a:r>
            <a:r>
              <a:rPr lang="ar-SA" sz="1000" dirty="0" smtClean="0"/>
              <a:t>مليون د.ك</a:t>
            </a:r>
            <a:r>
              <a:rPr lang="ar-KW" sz="1000" dirty="0" smtClean="0"/>
              <a:t>،</a:t>
            </a:r>
            <a:r>
              <a:rPr lang="ar-SA" sz="1000" dirty="0" smtClean="0"/>
              <a:t> </a:t>
            </a:r>
            <a:r>
              <a:rPr lang="ar-SA" sz="1000" dirty="0"/>
              <a:t>لينهي بذلك </a:t>
            </a:r>
            <a:r>
              <a:rPr lang="ar-KW" sz="1000" dirty="0"/>
              <a:t>تداولات الأسبوع </a:t>
            </a:r>
            <a:r>
              <a:rPr lang="ar-SA" sz="1000" dirty="0" smtClean="0"/>
              <a:t>عند 211 فلس متراجعا بنسبة 6.2%</a:t>
            </a:r>
            <a:r>
              <a:rPr lang="ar-KW" sz="1000" dirty="0" smtClean="0"/>
              <a:t>،</a:t>
            </a:r>
            <a:r>
              <a:rPr lang="ar-SA" sz="1000" dirty="0" smtClean="0"/>
              <a:t> وجاء سهم بنك الكويت الوطني بالمركز الثاني </a:t>
            </a:r>
            <a:r>
              <a:rPr lang="ar-SA" sz="1000" dirty="0"/>
              <a:t>بقيمة تداول بلغ</a:t>
            </a:r>
            <a:r>
              <a:rPr lang="ar-KW" sz="1000" dirty="0"/>
              <a:t>ت</a:t>
            </a:r>
            <a:r>
              <a:rPr lang="ar-SA" sz="1000" dirty="0"/>
              <a:t> </a:t>
            </a:r>
            <a:r>
              <a:rPr lang="ar-SA" sz="1000" dirty="0" smtClean="0"/>
              <a:t>20.6 مليون </a:t>
            </a:r>
            <a:r>
              <a:rPr lang="ar-SA" sz="1000" dirty="0"/>
              <a:t>د.ك لينهي بذلك </a:t>
            </a:r>
            <a:r>
              <a:rPr lang="ar-KW" sz="1000" dirty="0"/>
              <a:t>تداولات الأسبوع </a:t>
            </a:r>
            <a:r>
              <a:rPr lang="ar-SA" sz="1000" dirty="0" smtClean="0"/>
              <a:t>عند </a:t>
            </a:r>
            <a:r>
              <a:rPr lang="ar-SA" sz="1000" dirty="0"/>
              <a:t>سعر </a:t>
            </a:r>
            <a:r>
              <a:rPr lang="ar-SA" sz="1000" dirty="0" smtClean="0"/>
              <a:t>846 فلس مرتفعا بنسبة 0.7%، </a:t>
            </a:r>
            <a:r>
              <a:rPr lang="ar-KW" sz="1000" dirty="0" smtClean="0"/>
              <a:t>ثم </a:t>
            </a:r>
            <a:r>
              <a:rPr lang="ar-SA" sz="1000" dirty="0" smtClean="0"/>
              <a:t>جاء سهم</a:t>
            </a:r>
            <a:r>
              <a:rPr lang="ar-KW" sz="1000" dirty="0" smtClean="0"/>
              <a:t> </a:t>
            </a:r>
            <a:r>
              <a:rPr lang="ar-SA" sz="1000" dirty="0"/>
              <a:t>بيت التمويل الكويتي بالمركز </a:t>
            </a:r>
            <a:r>
              <a:rPr lang="ar-KW" sz="1000" dirty="0" smtClean="0"/>
              <a:t>الثالث</a:t>
            </a:r>
            <a:r>
              <a:rPr lang="ar-SA" sz="1000" dirty="0" smtClean="0"/>
              <a:t> بقيمة </a:t>
            </a:r>
            <a:r>
              <a:rPr lang="ar-SA" sz="1000" dirty="0"/>
              <a:t>تداول </a:t>
            </a:r>
            <a:r>
              <a:rPr lang="ar-SA" sz="1000" dirty="0" smtClean="0"/>
              <a:t>بلغت 12.6 مليون </a:t>
            </a:r>
            <a:r>
              <a:rPr lang="ar-SA" sz="1000" dirty="0"/>
              <a:t>د.ك لينهي بذلك </a:t>
            </a:r>
            <a:r>
              <a:rPr lang="ar-KW" sz="1000" dirty="0"/>
              <a:t>تداولات الأسبوع </a:t>
            </a:r>
            <a:r>
              <a:rPr lang="ar-SA" sz="1000" dirty="0" smtClean="0"/>
              <a:t>عند </a:t>
            </a:r>
            <a:r>
              <a:rPr lang="ar-SA" sz="1000" dirty="0"/>
              <a:t>سعر </a:t>
            </a:r>
            <a:r>
              <a:rPr lang="ar-SA" sz="1000" dirty="0" smtClean="0"/>
              <a:t>682 فلس</a:t>
            </a:r>
            <a:r>
              <a:rPr lang="ar-SA" sz="1000" dirty="0"/>
              <a:t> </a:t>
            </a:r>
            <a:r>
              <a:rPr lang="ar-SA" sz="1000" dirty="0" smtClean="0"/>
              <a:t>مرتفعا بنسبة 0.3%.</a:t>
            </a:r>
            <a:endParaRPr lang="ar-KW" sz="1000" dirty="0"/>
          </a:p>
          <a:p>
            <a:pPr marL="0" lvl="2" algn="justLow" rtl="1">
              <a:buClr>
                <a:prstClr val="black"/>
              </a:buClr>
              <a:defRPr/>
            </a:pPr>
            <a:endParaRPr lang="ar-KW" sz="1000" dirty="0"/>
          </a:p>
          <a:p>
            <a:pPr marL="171450" lvl="2" indent="-171450" algn="justLow" rtl="1">
              <a:buClr>
                <a:prstClr val="black"/>
              </a:buClr>
              <a:buFont typeface="Arial" panose="020B0604020202020204" pitchFamily="34" charset="0"/>
              <a:buChar char="•"/>
              <a:defRPr/>
            </a:pPr>
            <a:endParaRPr lang="en-US" sz="1000" dirty="0"/>
          </a:p>
          <a:p>
            <a:pPr marL="171450" lvl="2" indent="-171450" algn="justLow" rtl="1">
              <a:buClr>
                <a:prstClr val="black"/>
              </a:buClr>
              <a:buFont typeface="Arial" panose="020B0604020202020204" pitchFamily="34" charset="0"/>
              <a:buChar char="•"/>
              <a:defRPr/>
            </a:pPr>
            <a:r>
              <a:rPr lang="ar-KW" sz="1000" dirty="0"/>
              <a:t>في السوق الأول </a:t>
            </a:r>
            <a:r>
              <a:rPr lang="ar-SA" sz="1000" dirty="0"/>
              <a:t>احتل</a:t>
            </a:r>
            <a:r>
              <a:rPr lang="ar-KW" sz="1000" dirty="0"/>
              <a:t> بنك الكويت الوطني المرتبة الأولى من حيث القيمة الرأسمالية بقيمة </a:t>
            </a:r>
            <a:r>
              <a:rPr lang="ar-SA" sz="1000" dirty="0" smtClean="0"/>
              <a:t>5,795</a:t>
            </a:r>
            <a:r>
              <a:rPr lang="ar-KW" sz="1000" dirty="0" smtClean="0"/>
              <a:t> </a:t>
            </a:r>
            <a:r>
              <a:rPr lang="ar-KW" sz="1000" dirty="0"/>
              <a:t>مليون </a:t>
            </a:r>
            <a:r>
              <a:rPr lang="ar-KW" sz="1000" dirty="0" smtClean="0"/>
              <a:t>د.ك</a:t>
            </a:r>
            <a:r>
              <a:rPr lang="ar-SA" sz="1000" dirty="0" smtClean="0"/>
              <a:t>،</a:t>
            </a:r>
            <a:r>
              <a:rPr lang="ar-KW" sz="1000" dirty="0" smtClean="0"/>
              <a:t> </a:t>
            </a:r>
            <a:r>
              <a:rPr lang="ar-KW" sz="1000" dirty="0"/>
              <a:t>ثم حل بيت التمويل الكويتي بالمرتبة الثانية بقيمة رأسمالية بلغت </a:t>
            </a:r>
            <a:r>
              <a:rPr lang="ar-SA" sz="1000" dirty="0" smtClean="0"/>
              <a:t>5,234</a:t>
            </a:r>
            <a:r>
              <a:rPr lang="ar-KW" sz="1000" dirty="0" smtClean="0"/>
              <a:t> </a:t>
            </a:r>
            <a:r>
              <a:rPr lang="ar-KW" sz="1000" dirty="0"/>
              <a:t>مليون </a:t>
            </a:r>
            <a:r>
              <a:rPr lang="ar-KW" sz="1000" dirty="0" smtClean="0"/>
              <a:t>د.ك</a:t>
            </a:r>
            <a:r>
              <a:rPr lang="ar-SA" sz="1000" dirty="0" smtClean="0"/>
              <a:t>، ثم شركة الإتصالات المتنقلة </a:t>
            </a:r>
            <a:r>
              <a:rPr lang="ar-KW" sz="1000" dirty="0" smtClean="0"/>
              <a:t>بالمرتبة </a:t>
            </a:r>
            <a:r>
              <a:rPr lang="ar-KW" sz="1000" dirty="0"/>
              <a:t>الثالثة بقيمة رأسمالية بلغت </a:t>
            </a:r>
            <a:r>
              <a:rPr lang="ar-SA" sz="1000" dirty="0" smtClean="0"/>
              <a:t>2,648</a:t>
            </a:r>
            <a:r>
              <a:rPr lang="ar-KW" sz="1000" dirty="0" smtClean="0"/>
              <a:t> </a:t>
            </a:r>
            <a:r>
              <a:rPr lang="ar-KW" sz="1000" dirty="0"/>
              <a:t>مليون </a:t>
            </a:r>
            <a:r>
              <a:rPr lang="ar-KW" sz="1000" dirty="0" smtClean="0"/>
              <a:t>د.ك</a:t>
            </a:r>
            <a:r>
              <a:rPr lang="ar-SA" sz="1000" dirty="0" smtClean="0"/>
              <a:t>.</a:t>
            </a:r>
            <a:endParaRPr lang="ar-KW" sz="1000" dirty="0"/>
          </a:p>
        </p:txBody>
      </p:sp>
      <p:sp>
        <p:nvSpPr>
          <p:cNvPr id="17" name="TextBox 16"/>
          <p:cNvSpPr txBox="1"/>
          <p:nvPr/>
        </p:nvSpPr>
        <p:spPr>
          <a:xfrm>
            <a:off x="114301" y="5277666"/>
            <a:ext cx="3886199" cy="184666"/>
          </a:xfrm>
          <a:prstGeom prst="rect">
            <a:avLst/>
          </a:prstGeom>
          <a:solidFill>
            <a:srgbClr val="963634"/>
          </a:solidFill>
        </p:spPr>
        <p:txBody>
          <a:bodyPr wrap="square" lIns="0" tIns="0" rIns="0" bIns="0" rtlCol="0">
            <a:spAutoFit/>
          </a:bodyPr>
          <a:lstStyle/>
          <a:p>
            <a:pPr algn="ctr"/>
            <a:r>
              <a:rPr lang="ar-KW" sz="1200" b="1" dirty="0" smtClean="0">
                <a:solidFill>
                  <a:schemeClr val="bg1"/>
                </a:solidFill>
                <a:cs typeface="+mj-cs"/>
              </a:rPr>
              <a:t>أعلى 10 شركات من حيث القيمة الرأسمالية في السوق الأول</a:t>
            </a:r>
            <a:endParaRPr lang="en-US" sz="1200" b="1" dirty="0" smtClean="0">
              <a:solidFill>
                <a:schemeClr val="bg1"/>
              </a:solidFill>
              <a:cs typeface="+mj-cs"/>
            </a:endParaRPr>
          </a:p>
        </p:txBody>
      </p:sp>
      <p:graphicFrame>
        <p:nvGraphicFramePr>
          <p:cNvPr id="6" name="Object 5"/>
          <p:cNvGraphicFramePr>
            <a:graphicFrameLocks noChangeAspect="1"/>
          </p:cNvGraphicFramePr>
          <p:nvPr>
            <p:extLst>
              <p:ext uri="{D42A27DB-BD31-4B8C-83A1-F6EECF244321}">
                <p14:modId xmlns:p14="http://schemas.microsoft.com/office/powerpoint/2010/main" val="1228216685"/>
              </p:ext>
            </p:extLst>
          </p:nvPr>
        </p:nvGraphicFramePr>
        <p:xfrm>
          <a:off x="152400" y="1184716"/>
          <a:ext cx="6591300" cy="4029075"/>
        </p:xfrm>
        <a:graphic>
          <a:graphicData uri="http://schemas.openxmlformats.org/presentationml/2006/ole">
            <mc:AlternateContent xmlns:mc="http://schemas.openxmlformats.org/markup-compatibility/2006">
              <mc:Choice xmlns:v="urn:schemas-microsoft-com:vml" Requires="v">
                <p:oleObj spid="_x0000_s136796" name="Worksheet" r:id="rId5" imgW="6658087" imgH="4029075" progId="Excel.Sheet.12">
                  <p:link updateAutomatic="1"/>
                </p:oleObj>
              </mc:Choice>
              <mc:Fallback>
                <p:oleObj name="Worksheet" r:id="rId5" imgW="6658087" imgH="4029075" progId="Excel.Sheet.12">
                  <p:link updateAutomatic="1"/>
                  <p:pic>
                    <p:nvPicPr>
                      <p:cNvPr id="0" name=""/>
                      <p:cNvPicPr/>
                      <p:nvPr/>
                    </p:nvPicPr>
                    <p:blipFill>
                      <a:blip r:embed="rId6"/>
                      <a:stretch>
                        <a:fillRect/>
                      </a:stretch>
                    </p:blipFill>
                    <p:spPr>
                      <a:xfrm>
                        <a:off x="152400" y="1184716"/>
                        <a:ext cx="6591300" cy="4029075"/>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3108931935"/>
              </p:ext>
            </p:extLst>
          </p:nvPr>
        </p:nvGraphicFramePr>
        <p:xfrm>
          <a:off x="152400" y="5462332"/>
          <a:ext cx="3848100" cy="2905125"/>
        </p:xfrm>
        <a:graphic>
          <a:graphicData uri="http://schemas.openxmlformats.org/presentationml/2006/ole">
            <mc:AlternateContent xmlns:mc="http://schemas.openxmlformats.org/markup-compatibility/2006">
              <mc:Choice xmlns:v="urn:schemas-microsoft-com:vml" Requires="v">
                <p:oleObj spid="_x0000_s136797" name="Worksheet" r:id="rId7" imgW="4324275" imgH="2905092" progId="Excel.Sheet.12">
                  <p:link updateAutomatic="1"/>
                </p:oleObj>
              </mc:Choice>
              <mc:Fallback>
                <p:oleObj name="Worksheet" r:id="rId7" imgW="4324275" imgH="2905092" progId="Excel.Sheet.12">
                  <p:link updateAutomatic="1"/>
                  <p:pic>
                    <p:nvPicPr>
                      <p:cNvPr id="0" name=""/>
                      <p:cNvPicPr/>
                      <p:nvPr/>
                    </p:nvPicPr>
                    <p:blipFill>
                      <a:blip r:embed="rId8"/>
                      <a:stretch>
                        <a:fillRect/>
                      </a:stretch>
                    </p:blipFill>
                    <p:spPr>
                      <a:xfrm>
                        <a:off x="152400" y="5462332"/>
                        <a:ext cx="3848100" cy="2905125"/>
                      </a:xfrm>
                      <a:prstGeom prst="rect">
                        <a:avLst/>
                      </a:prstGeom>
                    </p:spPr>
                  </p:pic>
                </p:oleObj>
              </mc:Fallback>
            </mc:AlternateContent>
          </a:graphicData>
        </a:graphic>
      </p:graphicFrame>
    </p:spTree>
    <p:extLst>
      <p:ext uri="{BB962C8B-B14F-4D97-AF65-F5344CB8AC3E}">
        <p14:creationId xmlns:p14="http://schemas.microsoft.com/office/powerpoint/2010/main" val="26638035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1" y="114323"/>
            <a:ext cx="1714499" cy="72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5307205" y="838200"/>
            <a:ext cx="1497526" cy="263085"/>
          </a:xfrm>
          <a:prstGeom prst="rect">
            <a:avLst/>
          </a:prstGeom>
        </p:spPr>
        <p:txBody>
          <a:bodyPr wrap="none">
            <a:spAutoFit/>
          </a:bodyPr>
          <a:lstStyle/>
          <a:p>
            <a:pPr algn="r" defTabSz="685857">
              <a:lnSpc>
                <a:spcPct val="70000"/>
              </a:lnSpc>
              <a:spcBef>
                <a:spcPct val="0"/>
              </a:spcBef>
              <a:defRPr/>
            </a:pPr>
            <a:r>
              <a:rPr lang="ar-KW" sz="1500" dirty="0" smtClean="0">
                <a:latin typeface="+mj-lt"/>
                <a:ea typeface="+mj-ea"/>
                <a:cs typeface="+mj-cs"/>
              </a:rPr>
              <a:t>نشاط السوق الرئيسي </a:t>
            </a:r>
            <a:endParaRPr lang="en-US" sz="1500" dirty="0">
              <a:latin typeface="+mj-lt"/>
              <a:ea typeface="+mj-ea"/>
              <a:cs typeface="+mj-cs"/>
            </a:endParaRPr>
          </a:p>
        </p:txBody>
      </p:sp>
      <p:cxnSp>
        <p:nvCxnSpPr>
          <p:cNvPr id="4" name="Straight Connector 3"/>
          <p:cNvCxnSpPr/>
          <p:nvPr/>
        </p:nvCxnSpPr>
        <p:spPr>
          <a:xfrm>
            <a:off x="9521" y="1143000"/>
            <a:ext cx="6858000" cy="0"/>
          </a:xfrm>
          <a:prstGeom prst="line">
            <a:avLst/>
          </a:prstGeom>
          <a:noFill/>
          <a:ln w="9525" cap="flat" cmpd="sng" algn="ctr">
            <a:solidFill>
              <a:sysClr val="windowText" lastClr="000000">
                <a:shade val="95000"/>
                <a:satMod val="105000"/>
              </a:sysClr>
            </a:solidFill>
            <a:prstDash val="solid"/>
          </a:ln>
          <a:effectLst/>
        </p:spPr>
      </p:cxnSp>
      <p:sp>
        <p:nvSpPr>
          <p:cNvPr id="10" name="Slide Number Placeholder 9"/>
          <p:cNvSpPr>
            <a:spLocks noGrp="1"/>
          </p:cNvSpPr>
          <p:nvPr>
            <p:ph type="sldNum" sz="quarter" idx="12"/>
          </p:nvPr>
        </p:nvSpPr>
        <p:spPr/>
        <p:txBody>
          <a:bodyPr/>
          <a:lstStyle/>
          <a:p>
            <a:fld id="{87137B89-8CE1-40D6-81D6-7E13319A8EB3}" type="slidenum">
              <a:rPr lang="en-US" smtClean="0"/>
              <a:t>5</a:t>
            </a:fld>
            <a:endParaRPr lang="en-US" dirty="0"/>
          </a:p>
        </p:txBody>
      </p:sp>
      <p:sp>
        <p:nvSpPr>
          <p:cNvPr id="11" name="TextBox 10"/>
          <p:cNvSpPr txBox="1"/>
          <p:nvPr/>
        </p:nvSpPr>
        <p:spPr>
          <a:xfrm>
            <a:off x="152400" y="4284345"/>
            <a:ext cx="3848100" cy="184666"/>
          </a:xfrm>
          <a:prstGeom prst="rect">
            <a:avLst/>
          </a:prstGeom>
          <a:solidFill>
            <a:srgbClr val="963634"/>
          </a:solidFill>
        </p:spPr>
        <p:txBody>
          <a:bodyPr wrap="square" lIns="0" tIns="0" rIns="0" bIns="0" rtlCol="0">
            <a:spAutoFit/>
          </a:bodyPr>
          <a:lstStyle/>
          <a:p>
            <a:pPr algn="ctr"/>
            <a:r>
              <a:rPr lang="ar-KW" sz="1200" b="1" dirty="0" smtClean="0">
                <a:solidFill>
                  <a:schemeClr val="bg1"/>
                </a:solidFill>
                <a:cs typeface="+mj-cs"/>
              </a:rPr>
              <a:t>أعلى 10 شركات من حيث القيمة الرأسمالية في السوق الرئيسي</a:t>
            </a:r>
            <a:endParaRPr lang="en-US" sz="1200" b="1" dirty="0" smtClean="0">
              <a:solidFill>
                <a:schemeClr val="bg1"/>
              </a:solidFill>
              <a:cs typeface="+mj-cs"/>
            </a:endParaRPr>
          </a:p>
        </p:txBody>
      </p:sp>
      <p:sp>
        <p:nvSpPr>
          <p:cNvPr id="13" name="Rectangle 12"/>
          <p:cNvSpPr/>
          <p:nvPr/>
        </p:nvSpPr>
        <p:spPr>
          <a:xfrm>
            <a:off x="4182386" y="4284345"/>
            <a:ext cx="2561314" cy="3070612"/>
          </a:xfrm>
          <a:prstGeom prst="rect">
            <a:avLst/>
          </a:prstGeom>
          <a:solidFill>
            <a:schemeClr val="bg1">
              <a:lumMod val="95000"/>
            </a:schemeClr>
          </a:solidFill>
          <a:ln w="15875" cap="flat" cmpd="sng" algn="ctr">
            <a:noFill/>
            <a:prstDash val="sysDash"/>
          </a:ln>
          <a:effectLst/>
        </p:spPr>
        <p:txBody>
          <a:bodyPr numCol="1" rtlCol="0" anchor="ctr"/>
          <a:lstStyle/>
          <a:p>
            <a:pPr marL="171450" lvl="2" indent="-171450" algn="justLow" rtl="1">
              <a:buClr>
                <a:prstClr val="black"/>
              </a:buClr>
              <a:buFont typeface="Arial" panose="020B0604020202020204" pitchFamily="34" charset="0"/>
              <a:buChar char="•"/>
              <a:defRPr/>
            </a:pPr>
            <a:endParaRPr lang="ar-SA" sz="1000" dirty="0"/>
          </a:p>
          <a:p>
            <a:pPr marL="171450" lvl="2" indent="-171450" algn="justLow" rtl="1">
              <a:buClr>
                <a:prstClr val="black"/>
              </a:buClr>
              <a:buFont typeface="Arial" panose="020B0604020202020204" pitchFamily="34" charset="0"/>
              <a:buChar char="•"/>
              <a:defRPr/>
            </a:pPr>
            <a:endParaRPr lang="ar-SA" sz="1000" dirty="0" smtClean="0"/>
          </a:p>
          <a:p>
            <a:pPr marL="171450" lvl="2" indent="-171450" algn="justLow" rtl="1">
              <a:buClr>
                <a:prstClr val="black"/>
              </a:buClr>
              <a:buFont typeface="Arial" panose="020B0604020202020204" pitchFamily="34" charset="0"/>
              <a:buChar char="•"/>
              <a:defRPr/>
            </a:pPr>
            <a:r>
              <a:rPr lang="ar-KW" sz="1000" dirty="0" smtClean="0"/>
              <a:t>في </a:t>
            </a:r>
            <a:r>
              <a:rPr lang="ar-KW" sz="1000" dirty="0"/>
              <a:t>السوق </a:t>
            </a:r>
            <a:r>
              <a:rPr lang="ar-SA" sz="1000" dirty="0"/>
              <a:t>الرئيسي</a:t>
            </a:r>
            <a:r>
              <a:rPr lang="ar-KW" sz="1000" dirty="0"/>
              <a:t> </a:t>
            </a:r>
            <a:r>
              <a:rPr lang="ar-SA" sz="1000" dirty="0" smtClean="0"/>
              <a:t>تصدر سهم الشركة الأولى للإستثمار قائمة </a:t>
            </a:r>
            <a:r>
              <a:rPr lang="ar-SA" sz="1000" dirty="0"/>
              <a:t>الأسهم الأعلى تداولا من حيث </a:t>
            </a:r>
            <a:r>
              <a:rPr lang="ar-SA" sz="1000" dirty="0" smtClean="0"/>
              <a:t>القيمة خلال </a:t>
            </a:r>
            <a:r>
              <a:rPr lang="ar-KW" sz="1000" dirty="0"/>
              <a:t>تداولات الأسبوع </a:t>
            </a:r>
            <a:r>
              <a:rPr lang="ar-SA" sz="1000" dirty="0" smtClean="0"/>
              <a:t>بقيمة </a:t>
            </a:r>
            <a:r>
              <a:rPr lang="ar-SA" sz="1000" dirty="0"/>
              <a:t>تداول </a:t>
            </a:r>
            <a:r>
              <a:rPr lang="ar-SA" sz="1000" dirty="0" smtClean="0"/>
              <a:t>بلغت 6.4 مليون د.ك </a:t>
            </a:r>
            <a:r>
              <a:rPr lang="ar-SA" sz="1000" dirty="0"/>
              <a:t>لينهي بذلك </a:t>
            </a:r>
            <a:r>
              <a:rPr lang="ar-KW" sz="1000" dirty="0"/>
              <a:t>تداولات الأسبوع </a:t>
            </a:r>
            <a:r>
              <a:rPr lang="ar-SA" sz="1000" dirty="0" smtClean="0"/>
              <a:t>عند </a:t>
            </a:r>
            <a:r>
              <a:rPr lang="ar-SA" sz="1000" dirty="0"/>
              <a:t>سعر</a:t>
            </a:r>
            <a:r>
              <a:rPr lang="ar-KW" sz="1000" dirty="0"/>
              <a:t> </a:t>
            </a:r>
            <a:r>
              <a:rPr lang="ar-SA" sz="1000" dirty="0" smtClean="0"/>
              <a:t>43.2</a:t>
            </a:r>
            <a:r>
              <a:rPr lang="ar-KW" sz="1000" dirty="0" smtClean="0"/>
              <a:t> </a:t>
            </a:r>
            <a:r>
              <a:rPr lang="ar-SA" sz="1000" dirty="0" smtClean="0"/>
              <a:t>فلس مرتفعا بنسبة 0.5%</a:t>
            </a:r>
            <a:r>
              <a:rPr lang="ar-KW" sz="1000" dirty="0" smtClean="0"/>
              <a:t>، </a:t>
            </a:r>
            <a:r>
              <a:rPr lang="ar-SA" sz="1000" dirty="0" smtClean="0"/>
              <a:t>وجاء سهم شركة أعيان للإجارة والإستثمار </a:t>
            </a:r>
            <a:r>
              <a:rPr lang="ar-SA" sz="1000" dirty="0"/>
              <a:t>بالمركز </a:t>
            </a:r>
            <a:r>
              <a:rPr lang="ar-SA" sz="1000" dirty="0" smtClean="0"/>
              <a:t>الثاني </a:t>
            </a:r>
            <a:r>
              <a:rPr lang="ar-SA" sz="1000" dirty="0"/>
              <a:t>بقيمة تداول </a:t>
            </a:r>
            <a:r>
              <a:rPr lang="ar-SA" sz="1000" dirty="0" smtClean="0"/>
              <a:t>بلغت 5.8 </a:t>
            </a:r>
            <a:r>
              <a:rPr lang="ar-SA" sz="1000" dirty="0"/>
              <a:t>مليون د.ك</a:t>
            </a:r>
            <a:r>
              <a:rPr lang="ar-KW" sz="1000" dirty="0"/>
              <a:t> </a:t>
            </a:r>
            <a:r>
              <a:rPr lang="ar-SA" sz="1000" dirty="0"/>
              <a:t>لينهي بذلك </a:t>
            </a:r>
            <a:r>
              <a:rPr lang="ar-KW" sz="1000" dirty="0"/>
              <a:t>تداولات الأسبوع </a:t>
            </a:r>
            <a:r>
              <a:rPr lang="ar-SA" sz="1000" dirty="0"/>
              <a:t>عند سعر </a:t>
            </a:r>
            <a:r>
              <a:rPr lang="ar-SA" sz="1000" dirty="0" smtClean="0"/>
              <a:t>93.6 </a:t>
            </a:r>
            <a:r>
              <a:rPr lang="ar-SA" sz="1000" dirty="0"/>
              <a:t>فلس </a:t>
            </a:r>
            <a:r>
              <a:rPr lang="ar-SA" sz="1000" dirty="0" smtClean="0"/>
              <a:t>مرتفعا </a:t>
            </a:r>
            <a:r>
              <a:rPr lang="ar-SA" sz="1000" dirty="0"/>
              <a:t>بنسبة </a:t>
            </a:r>
            <a:r>
              <a:rPr lang="ar-SA" sz="1000" dirty="0" smtClean="0"/>
              <a:t>1.9%، ثم جاء </a:t>
            </a:r>
            <a:r>
              <a:rPr lang="ar-SA" sz="1000" dirty="0"/>
              <a:t>سهم</a:t>
            </a:r>
            <a:r>
              <a:rPr lang="ar-KW" sz="1000" dirty="0"/>
              <a:t> </a:t>
            </a:r>
            <a:r>
              <a:rPr lang="ar-SA" sz="1000" dirty="0"/>
              <a:t>شركة </a:t>
            </a:r>
            <a:r>
              <a:rPr lang="ar-SA" sz="1000" dirty="0" smtClean="0"/>
              <a:t>الإستشارات المالية الدولية بالمركز الثالث </a:t>
            </a:r>
            <a:r>
              <a:rPr lang="ar-SA" sz="1000" dirty="0"/>
              <a:t>بقيمة تداول بلغ</a:t>
            </a:r>
            <a:r>
              <a:rPr lang="ar-KW" sz="1000" dirty="0" smtClean="0"/>
              <a:t>ت</a:t>
            </a:r>
            <a:r>
              <a:rPr lang="ar-SA" sz="1000" dirty="0"/>
              <a:t> </a:t>
            </a:r>
            <a:r>
              <a:rPr lang="ar-SA" sz="1000" dirty="0" smtClean="0"/>
              <a:t>2 مليون د.ك،</a:t>
            </a:r>
            <a:r>
              <a:rPr lang="ar-KW" sz="1000" dirty="0" smtClean="0"/>
              <a:t> </a:t>
            </a:r>
            <a:r>
              <a:rPr lang="ar-SA" sz="1000" dirty="0"/>
              <a:t>لينهي بذلك </a:t>
            </a:r>
            <a:r>
              <a:rPr lang="ar-KW" sz="1000" dirty="0"/>
              <a:t>تداولات الأسبوع </a:t>
            </a:r>
            <a:r>
              <a:rPr lang="ar-SA" sz="1000" dirty="0" smtClean="0"/>
              <a:t>عند سعر 64.7 فلس مرتفعا بنسبة 8.2%.</a:t>
            </a:r>
            <a:endParaRPr lang="ar-KW" sz="1000" dirty="0" smtClean="0"/>
          </a:p>
          <a:p>
            <a:pPr marL="171450" lvl="2" indent="-171450" algn="justLow" rtl="1">
              <a:buClr>
                <a:prstClr val="black"/>
              </a:buClr>
              <a:buFont typeface="Arial" panose="020B0604020202020204" pitchFamily="34" charset="0"/>
              <a:buChar char="•"/>
              <a:defRPr/>
            </a:pPr>
            <a:endParaRPr lang="ar-KW" sz="1000" dirty="0" smtClean="0"/>
          </a:p>
          <a:p>
            <a:pPr marL="171450" lvl="2" indent="-171450" algn="justLow" rtl="1">
              <a:buClr>
                <a:prstClr val="black"/>
              </a:buClr>
              <a:buFont typeface="Arial" panose="020B0604020202020204" pitchFamily="34" charset="0"/>
              <a:buChar char="•"/>
              <a:defRPr/>
            </a:pPr>
            <a:r>
              <a:rPr lang="ar-KW" sz="1000" dirty="0" smtClean="0"/>
              <a:t>في </a:t>
            </a:r>
            <a:r>
              <a:rPr lang="ar-KW" sz="1000" dirty="0"/>
              <a:t>السوق الرئيسي </a:t>
            </a:r>
            <a:r>
              <a:rPr lang="ar-SA" sz="1000" dirty="0"/>
              <a:t>احتل</a:t>
            </a:r>
            <a:r>
              <a:rPr lang="ar-KW" sz="1000" dirty="0"/>
              <a:t> البنك التجاري </a:t>
            </a:r>
            <a:r>
              <a:rPr lang="ar-SA" sz="1000" dirty="0" smtClean="0"/>
              <a:t>الكويتي </a:t>
            </a:r>
            <a:r>
              <a:rPr lang="ar-KW" sz="1000" dirty="0" smtClean="0"/>
              <a:t>المرتبة </a:t>
            </a:r>
            <a:r>
              <a:rPr lang="ar-KW" sz="1000" dirty="0"/>
              <a:t>الأولى من حيث القيمة الرأسمالية بقيمة </a:t>
            </a:r>
            <a:r>
              <a:rPr lang="ar-SA" sz="1000" dirty="0" smtClean="0"/>
              <a:t>995</a:t>
            </a:r>
            <a:r>
              <a:rPr lang="ar-KW" sz="1000" dirty="0" smtClean="0"/>
              <a:t> </a:t>
            </a:r>
            <a:r>
              <a:rPr lang="ar-KW" sz="1000" dirty="0"/>
              <a:t>مليون د.ك ثم البنك الأهلي </a:t>
            </a:r>
            <a:r>
              <a:rPr lang="ar-KW" sz="1000" dirty="0" smtClean="0"/>
              <a:t>المتحد</a:t>
            </a:r>
            <a:r>
              <a:rPr lang="ar-SA" sz="1000" dirty="0" smtClean="0"/>
              <a:t> الكويتي</a:t>
            </a:r>
            <a:r>
              <a:rPr lang="ar-KW" sz="1000" dirty="0" smtClean="0"/>
              <a:t> </a:t>
            </a:r>
            <a:r>
              <a:rPr lang="ar-KW" sz="1000" dirty="0"/>
              <a:t>بالمرتبة الثانية بقيمة رأسمالية بلغت </a:t>
            </a:r>
            <a:r>
              <a:rPr lang="ar-SA" sz="1000" dirty="0" smtClean="0"/>
              <a:t>619</a:t>
            </a:r>
            <a:r>
              <a:rPr lang="ar-KW" sz="1000" dirty="0" smtClean="0"/>
              <a:t> </a:t>
            </a:r>
            <a:r>
              <a:rPr lang="ar-KW" sz="1000" dirty="0"/>
              <a:t>مليون د.ك ثم </a:t>
            </a:r>
            <a:r>
              <a:rPr lang="ar-SA" sz="1000" dirty="0" smtClean="0"/>
              <a:t>شركة الإتصالات الكويتية </a:t>
            </a:r>
            <a:r>
              <a:rPr lang="ar-KW" sz="1000" dirty="0" smtClean="0"/>
              <a:t>بالمرتبة </a:t>
            </a:r>
            <a:r>
              <a:rPr lang="ar-KW" sz="1000" dirty="0"/>
              <a:t>الثالثة بقيمة رأسمالية بلغت </a:t>
            </a:r>
            <a:r>
              <a:rPr lang="ar-SA" sz="1000" dirty="0" smtClean="0"/>
              <a:t>424</a:t>
            </a:r>
            <a:r>
              <a:rPr lang="ar-KW" sz="1000" dirty="0" smtClean="0"/>
              <a:t> </a:t>
            </a:r>
            <a:r>
              <a:rPr lang="ar-KW" sz="1000" dirty="0"/>
              <a:t>مليون د.ك .</a:t>
            </a:r>
          </a:p>
          <a:p>
            <a:pPr marL="171450" lvl="2" indent="-171450" algn="justLow" rtl="1">
              <a:buClr>
                <a:prstClr val="black"/>
              </a:buClr>
              <a:buFont typeface="Arial" panose="020B0604020202020204" pitchFamily="34" charset="0"/>
              <a:buChar char="•"/>
              <a:defRPr/>
            </a:pPr>
            <a:endParaRPr lang="ar-KW" sz="1000" dirty="0"/>
          </a:p>
          <a:p>
            <a:pPr marL="171450" lvl="2" indent="-171450" algn="justLow" rtl="1">
              <a:buClr>
                <a:prstClr val="black"/>
              </a:buClr>
              <a:buFont typeface="Arial" panose="020B0604020202020204" pitchFamily="34" charset="0"/>
              <a:buChar char="•"/>
              <a:defRPr/>
            </a:pPr>
            <a:endParaRPr lang="ar-KW" sz="1000" dirty="0"/>
          </a:p>
          <a:p>
            <a:pPr marL="171450" lvl="2" indent="-171450" algn="justLow" rtl="1">
              <a:buClr>
                <a:prstClr val="black"/>
              </a:buClr>
              <a:buFont typeface="Arial" panose="020B0604020202020204" pitchFamily="34" charset="0"/>
              <a:buChar char="•"/>
              <a:defRPr/>
            </a:pPr>
            <a:endParaRPr lang="ar-KW" sz="1000" dirty="0"/>
          </a:p>
        </p:txBody>
      </p:sp>
      <p:graphicFrame>
        <p:nvGraphicFramePr>
          <p:cNvPr id="5" name="Object 4"/>
          <p:cNvGraphicFramePr>
            <a:graphicFrameLocks noChangeAspect="1"/>
          </p:cNvGraphicFramePr>
          <p:nvPr>
            <p:extLst>
              <p:ext uri="{D42A27DB-BD31-4B8C-83A1-F6EECF244321}">
                <p14:modId xmlns:p14="http://schemas.microsoft.com/office/powerpoint/2010/main" val="1664941807"/>
              </p:ext>
            </p:extLst>
          </p:nvPr>
        </p:nvGraphicFramePr>
        <p:xfrm>
          <a:off x="166689" y="1150938"/>
          <a:ext cx="6577012" cy="2314575"/>
        </p:xfrm>
        <a:graphic>
          <a:graphicData uri="http://schemas.openxmlformats.org/presentationml/2006/ole">
            <mc:AlternateContent xmlns:mc="http://schemas.openxmlformats.org/markup-compatibility/2006">
              <mc:Choice xmlns:v="urn:schemas-microsoft-com:vml" Requires="v">
                <p:oleObj spid="_x0000_s135075" name="Worksheet" r:id="rId5" imgW="6600713" imgH="2314575" progId="Excel.Sheet.12">
                  <p:link updateAutomatic="1"/>
                </p:oleObj>
              </mc:Choice>
              <mc:Fallback>
                <p:oleObj name="Worksheet" r:id="rId5" imgW="6600713" imgH="2314575" progId="Excel.Sheet.12">
                  <p:link updateAutomatic="1"/>
                  <p:pic>
                    <p:nvPicPr>
                      <p:cNvPr id="0" name=""/>
                      <p:cNvPicPr/>
                      <p:nvPr/>
                    </p:nvPicPr>
                    <p:blipFill>
                      <a:blip r:embed="rId6"/>
                      <a:stretch>
                        <a:fillRect/>
                      </a:stretch>
                    </p:blipFill>
                    <p:spPr>
                      <a:xfrm>
                        <a:off x="166689" y="1150938"/>
                        <a:ext cx="6577012" cy="2314575"/>
                      </a:xfrm>
                      <a:prstGeom prst="rect">
                        <a:avLst/>
                      </a:prstGeom>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2474943421"/>
              </p:ext>
            </p:extLst>
          </p:nvPr>
        </p:nvGraphicFramePr>
        <p:xfrm>
          <a:off x="166688" y="4469011"/>
          <a:ext cx="3833812" cy="3000375"/>
        </p:xfrm>
        <a:graphic>
          <a:graphicData uri="http://schemas.openxmlformats.org/presentationml/2006/ole">
            <mc:AlternateContent xmlns:mc="http://schemas.openxmlformats.org/markup-compatibility/2006">
              <mc:Choice xmlns:v="urn:schemas-microsoft-com:vml" Requires="v">
                <p:oleObj spid="_x0000_s135076" name="Worksheet" r:id="rId7" imgW="4371788" imgH="3000375" progId="Excel.Sheet.12">
                  <p:link updateAutomatic="1"/>
                </p:oleObj>
              </mc:Choice>
              <mc:Fallback>
                <p:oleObj name="Worksheet" r:id="rId7" imgW="4371788" imgH="3000375" progId="Excel.Sheet.12">
                  <p:link updateAutomatic="1"/>
                  <p:pic>
                    <p:nvPicPr>
                      <p:cNvPr id="0" name=""/>
                      <p:cNvPicPr/>
                      <p:nvPr/>
                    </p:nvPicPr>
                    <p:blipFill>
                      <a:blip r:embed="rId8"/>
                      <a:stretch>
                        <a:fillRect/>
                      </a:stretch>
                    </p:blipFill>
                    <p:spPr>
                      <a:xfrm>
                        <a:off x="166688" y="4469011"/>
                        <a:ext cx="3833812" cy="3000375"/>
                      </a:xfrm>
                      <a:prstGeom prst="rect">
                        <a:avLst/>
                      </a:prstGeom>
                    </p:spPr>
                  </p:pic>
                </p:oleObj>
              </mc:Fallback>
            </mc:AlternateContent>
          </a:graphicData>
        </a:graphic>
      </p:graphicFrame>
    </p:spTree>
    <p:extLst>
      <p:ext uri="{BB962C8B-B14F-4D97-AF65-F5344CB8AC3E}">
        <p14:creationId xmlns:p14="http://schemas.microsoft.com/office/powerpoint/2010/main" val="21271860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 y="122045"/>
            <a:ext cx="1714499" cy="72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5307205" y="838200"/>
            <a:ext cx="1497526" cy="263085"/>
          </a:xfrm>
          <a:prstGeom prst="rect">
            <a:avLst/>
          </a:prstGeom>
        </p:spPr>
        <p:txBody>
          <a:bodyPr wrap="none">
            <a:spAutoFit/>
          </a:bodyPr>
          <a:lstStyle/>
          <a:p>
            <a:pPr algn="r" defTabSz="685857">
              <a:lnSpc>
                <a:spcPct val="70000"/>
              </a:lnSpc>
              <a:spcBef>
                <a:spcPct val="0"/>
              </a:spcBef>
              <a:defRPr/>
            </a:pPr>
            <a:r>
              <a:rPr lang="ar-KW" sz="1500" dirty="0" smtClean="0">
                <a:latin typeface="+mj-lt"/>
                <a:ea typeface="+mj-ea"/>
                <a:cs typeface="+mj-cs"/>
              </a:rPr>
              <a:t>نشاط السوق الرئيسي </a:t>
            </a:r>
            <a:endParaRPr lang="en-US" sz="1500" dirty="0">
              <a:latin typeface="+mj-lt"/>
              <a:ea typeface="+mj-ea"/>
              <a:cs typeface="+mj-cs"/>
            </a:endParaRPr>
          </a:p>
        </p:txBody>
      </p:sp>
      <p:cxnSp>
        <p:nvCxnSpPr>
          <p:cNvPr id="4" name="Straight Connector 3"/>
          <p:cNvCxnSpPr/>
          <p:nvPr/>
        </p:nvCxnSpPr>
        <p:spPr>
          <a:xfrm>
            <a:off x="9521" y="1143000"/>
            <a:ext cx="6858000" cy="0"/>
          </a:xfrm>
          <a:prstGeom prst="line">
            <a:avLst/>
          </a:prstGeom>
          <a:noFill/>
          <a:ln w="9525" cap="flat" cmpd="sng" algn="ctr">
            <a:solidFill>
              <a:sysClr val="windowText" lastClr="000000">
                <a:shade val="95000"/>
                <a:satMod val="105000"/>
              </a:sysClr>
            </a:solidFill>
            <a:prstDash val="solid"/>
          </a:ln>
          <a:effectLst/>
        </p:spPr>
      </p:cxnSp>
      <p:sp>
        <p:nvSpPr>
          <p:cNvPr id="10" name="Slide Number Placeholder 9"/>
          <p:cNvSpPr>
            <a:spLocks noGrp="1"/>
          </p:cNvSpPr>
          <p:nvPr>
            <p:ph type="sldNum" sz="quarter" idx="12"/>
          </p:nvPr>
        </p:nvSpPr>
        <p:spPr/>
        <p:txBody>
          <a:bodyPr/>
          <a:lstStyle/>
          <a:p>
            <a:fld id="{87137B89-8CE1-40D6-81D6-7E13319A8EB3}" type="slidenum">
              <a:rPr lang="en-US" smtClean="0"/>
              <a:t>6</a:t>
            </a:fld>
            <a:endParaRPr lang="en-US" dirty="0"/>
          </a:p>
        </p:txBody>
      </p:sp>
      <p:graphicFrame>
        <p:nvGraphicFramePr>
          <p:cNvPr id="7" name="Object 6"/>
          <p:cNvGraphicFramePr>
            <a:graphicFrameLocks noChangeAspect="1"/>
          </p:cNvGraphicFramePr>
          <p:nvPr>
            <p:extLst>
              <p:ext uri="{D42A27DB-BD31-4B8C-83A1-F6EECF244321}">
                <p14:modId xmlns:p14="http://schemas.microsoft.com/office/powerpoint/2010/main" val="1420113326"/>
              </p:ext>
            </p:extLst>
          </p:nvPr>
        </p:nvGraphicFramePr>
        <p:xfrm>
          <a:off x="157163" y="3673475"/>
          <a:ext cx="6591300" cy="2314575"/>
        </p:xfrm>
        <a:graphic>
          <a:graphicData uri="http://schemas.openxmlformats.org/presentationml/2006/ole">
            <mc:AlternateContent xmlns:mc="http://schemas.openxmlformats.org/markup-compatibility/2006">
              <mc:Choice xmlns:v="urn:schemas-microsoft-com:vml" Requires="v">
                <p:oleObj spid="_x0000_s138094" name="Worksheet" r:id="rId5" imgW="6486562" imgH="2314575" progId="Excel.Sheet.12">
                  <p:link updateAutomatic="1"/>
                </p:oleObj>
              </mc:Choice>
              <mc:Fallback>
                <p:oleObj name="Worksheet" r:id="rId5" imgW="6486562" imgH="2314575" progId="Excel.Sheet.12">
                  <p:link updateAutomatic="1"/>
                  <p:pic>
                    <p:nvPicPr>
                      <p:cNvPr id="0" name=""/>
                      <p:cNvPicPr/>
                      <p:nvPr/>
                    </p:nvPicPr>
                    <p:blipFill>
                      <a:blip r:embed="rId6"/>
                      <a:stretch>
                        <a:fillRect/>
                      </a:stretch>
                    </p:blipFill>
                    <p:spPr>
                      <a:xfrm>
                        <a:off x="157163" y="3673475"/>
                        <a:ext cx="6591300" cy="2314575"/>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348787258"/>
              </p:ext>
            </p:extLst>
          </p:nvPr>
        </p:nvGraphicFramePr>
        <p:xfrm>
          <a:off x="161924" y="1150938"/>
          <a:ext cx="6591301" cy="2314575"/>
        </p:xfrm>
        <a:graphic>
          <a:graphicData uri="http://schemas.openxmlformats.org/presentationml/2006/ole">
            <mc:AlternateContent xmlns:mc="http://schemas.openxmlformats.org/markup-compatibility/2006">
              <mc:Choice xmlns:v="urn:schemas-microsoft-com:vml" Requires="v">
                <p:oleObj spid="_x0000_s138095" name="Worksheet" r:id="rId7" imgW="6543638" imgH="2314575" progId="Excel.Sheet.12">
                  <p:link updateAutomatic="1"/>
                </p:oleObj>
              </mc:Choice>
              <mc:Fallback>
                <p:oleObj name="Worksheet" r:id="rId7" imgW="6543638" imgH="2314575" progId="Excel.Sheet.12">
                  <p:link updateAutomatic="1"/>
                  <p:pic>
                    <p:nvPicPr>
                      <p:cNvPr id="0" name=""/>
                      <p:cNvPicPr/>
                      <p:nvPr/>
                    </p:nvPicPr>
                    <p:blipFill>
                      <a:blip r:embed="rId8"/>
                      <a:stretch>
                        <a:fillRect/>
                      </a:stretch>
                    </p:blipFill>
                    <p:spPr>
                      <a:xfrm>
                        <a:off x="161924" y="1150938"/>
                        <a:ext cx="6591301" cy="2314575"/>
                      </a:xfrm>
                      <a:prstGeom prst="rect">
                        <a:avLst/>
                      </a:prstGeom>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112389979"/>
              </p:ext>
            </p:extLst>
          </p:nvPr>
        </p:nvGraphicFramePr>
        <p:xfrm>
          <a:off x="161924" y="6134100"/>
          <a:ext cx="6586539" cy="2314575"/>
        </p:xfrm>
        <a:graphic>
          <a:graphicData uri="http://schemas.openxmlformats.org/presentationml/2006/ole">
            <mc:AlternateContent xmlns:mc="http://schemas.openxmlformats.org/markup-compatibility/2006">
              <mc:Choice xmlns:v="urn:schemas-microsoft-com:vml" Requires="v">
                <p:oleObj spid="_x0000_s138096" name="Worksheet" r:id="rId9" imgW="6629400" imgH="2314575" progId="Excel.Sheet.12">
                  <p:link updateAutomatic="1"/>
                </p:oleObj>
              </mc:Choice>
              <mc:Fallback>
                <p:oleObj name="Worksheet" r:id="rId9" imgW="6629400" imgH="2314575" progId="Excel.Sheet.12">
                  <p:link updateAutomatic="1"/>
                  <p:pic>
                    <p:nvPicPr>
                      <p:cNvPr id="0" name=""/>
                      <p:cNvPicPr/>
                      <p:nvPr/>
                    </p:nvPicPr>
                    <p:blipFill>
                      <a:blip r:embed="rId10"/>
                      <a:stretch>
                        <a:fillRect/>
                      </a:stretch>
                    </p:blipFill>
                    <p:spPr>
                      <a:xfrm>
                        <a:off x="161924" y="6134100"/>
                        <a:ext cx="6586539" cy="2314575"/>
                      </a:xfrm>
                      <a:prstGeom prst="rect">
                        <a:avLst/>
                      </a:prstGeom>
                    </p:spPr>
                  </p:pic>
                </p:oleObj>
              </mc:Fallback>
            </mc:AlternateContent>
          </a:graphicData>
        </a:graphic>
      </p:graphicFrame>
    </p:spTree>
    <p:extLst>
      <p:ext uri="{BB962C8B-B14F-4D97-AF65-F5344CB8AC3E}">
        <p14:creationId xmlns:p14="http://schemas.microsoft.com/office/powerpoint/2010/main" val="590284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7"/>
          <p:cNvSpPr txBox="1">
            <a:spLocks/>
          </p:cNvSpPr>
          <p:nvPr/>
        </p:nvSpPr>
        <p:spPr bwMode="gray">
          <a:xfrm>
            <a:off x="3806367" y="8647089"/>
            <a:ext cx="1273633" cy="430968"/>
          </a:xfrm>
          <a:prstGeom prst="rect">
            <a:avLst/>
          </a:prstGeom>
        </p:spPr>
        <p:txBody>
          <a:bodyPr vert="horz" lIns="0" tIns="0" rIns="132923" bIns="0" rtlCol="0">
            <a:noAutofit/>
          </a:bodyPr>
          <a:lstStyle/>
          <a:p>
            <a:pPr algn="r">
              <a:buFont typeface="Arial" pitchFamily="34" charset="0"/>
              <a:buNone/>
              <a:defRPr/>
            </a:pPr>
            <a:r>
              <a:rPr lang="ar-KW" sz="646" b="1" dirty="0" smtClean="0">
                <a:solidFill>
                  <a:schemeClr val="bg1"/>
                </a:solidFill>
                <a:cs typeface="Arial" pitchFamily="34" charset="0"/>
              </a:rPr>
              <a:t>تلفون:6666 2226 965+ </a:t>
            </a:r>
          </a:p>
          <a:p>
            <a:pPr algn="r">
              <a:buFont typeface="Arial" pitchFamily="34" charset="0"/>
              <a:buNone/>
              <a:defRPr/>
            </a:pPr>
            <a:r>
              <a:rPr lang="ar-KW" sz="646" b="1" dirty="0" smtClean="0">
                <a:solidFill>
                  <a:schemeClr val="bg1"/>
                </a:solidFill>
                <a:cs typeface="Arial" pitchFamily="34" charset="0"/>
              </a:rPr>
              <a:t>فاكس:6793 2226 965+</a:t>
            </a:r>
            <a:endParaRPr lang="ar-SA" sz="646" b="1" dirty="0">
              <a:solidFill>
                <a:schemeClr val="bg1"/>
              </a:solidFill>
              <a:cs typeface="Arial" pitchFamily="34" charset="0"/>
            </a:endParaRPr>
          </a:p>
        </p:txBody>
      </p:sp>
      <p:sp>
        <p:nvSpPr>
          <p:cNvPr id="4" name="Text Placeholder 5"/>
          <p:cNvSpPr>
            <a:spLocks noGrp="1"/>
          </p:cNvSpPr>
          <p:nvPr>
            <p:ph type="body" sz="quarter" idx="10"/>
          </p:nvPr>
        </p:nvSpPr>
        <p:spPr>
          <a:xfrm>
            <a:off x="3229593" y="3774373"/>
            <a:ext cx="2991102" cy="3190508"/>
          </a:xfrm>
        </p:spPr>
        <p:txBody>
          <a:bodyPr vert="horz" lIns="0" tIns="0" rIns="0" bIns="0" rtlCol="0" anchor="b">
            <a:noAutofit/>
          </a:bodyPr>
          <a:lstStyle/>
          <a:p>
            <a:pPr marL="0" indent="0" algn="just" rtl="1">
              <a:spcBef>
                <a:spcPts val="185"/>
              </a:spcBef>
              <a:buNone/>
              <a:defRPr/>
            </a:pPr>
            <a:endParaRPr lang="ar-SA" dirty="0">
              <a:solidFill>
                <a:schemeClr val="bg1"/>
              </a:solidFill>
              <a:latin typeface="+mj-lt"/>
            </a:endParaRPr>
          </a:p>
          <a:p>
            <a:pPr marL="0" indent="0" algn="justLow" rtl="1">
              <a:spcBef>
                <a:spcPts val="185"/>
              </a:spcBef>
              <a:buNone/>
              <a:defRPr/>
            </a:pPr>
            <a:r>
              <a:rPr lang="ar-SA" dirty="0">
                <a:solidFill>
                  <a:schemeClr val="bg1"/>
                </a:solidFill>
                <a:latin typeface="+mj-lt"/>
              </a:rPr>
              <a:t>يجب ملاحظة أن هذا التقرير لا يشكل توصيات استثمارية أو ما إذا كان على المستثمرين الاستمرار في استثماراتهم </a:t>
            </a:r>
            <a:r>
              <a:rPr lang="ar-SA" dirty="0" smtClean="0">
                <a:solidFill>
                  <a:schemeClr val="bg1"/>
                </a:solidFill>
                <a:latin typeface="+mj-lt"/>
              </a:rPr>
              <a:t>الخاصة. </a:t>
            </a:r>
            <a:r>
              <a:rPr lang="ar-SA" dirty="0">
                <a:solidFill>
                  <a:schemeClr val="bg1"/>
                </a:solidFill>
                <a:latin typeface="+mj-lt"/>
              </a:rPr>
              <a:t>وقد تم إعداد التقرير فقط للغرض المنصوص عليه و لا ينبغي الاعتماد </a:t>
            </a:r>
            <a:r>
              <a:rPr lang="ar-SA" dirty="0" smtClean="0">
                <a:solidFill>
                  <a:schemeClr val="bg1"/>
                </a:solidFill>
                <a:latin typeface="+mj-lt"/>
              </a:rPr>
              <a:t>عليه </a:t>
            </a:r>
            <a:r>
              <a:rPr lang="ar-SA" dirty="0">
                <a:solidFill>
                  <a:schemeClr val="bg1"/>
                </a:solidFill>
                <a:latin typeface="+mj-lt"/>
              </a:rPr>
              <a:t>لأي غرض آخر.</a:t>
            </a:r>
          </a:p>
          <a:p>
            <a:pPr marL="0" indent="0" algn="just" rtl="1">
              <a:spcBef>
                <a:spcPts val="185"/>
              </a:spcBef>
              <a:buNone/>
              <a:defRPr/>
            </a:pPr>
            <a:endParaRPr lang="ar-SA" dirty="0">
              <a:solidFill>
                <a:schemeClr val="bg1"/>
              </a:solidFill>
              <a:latin typeface="+mj-lt"/>
            </a:endParaRPr>
          </a:p>
          <a:p>
            <a:pPr marL="0" indent="0" algn="justLow" rtl="1">
              <a:spcBef>
                <a:spcPts val="185"/>
              </a:spcBef>
              <a:buNone/>
              <a:defRPr/>
            </a:pPr>
            <a:r>
              <a:rPr lang="ar-SA" dirty="0">
                <a:solidFill>
                  <a:schemeClr val="bg1"/>
                </a:solidFill>
                <a:latin typeface="+mj-lt"/>
              </a:rPr>
              <a:t>وأعد هذا التقرير للتداول العام وتم ارساله لك كعميل، لغرض تقديم المعلومات العامة </a:t>
            </a:r>
            <a:r>
              <a:rPr lang="ar-SA" dirty="0" smtClean="0">
                <a:solidFill>
                  <a:schemeClr val="bg1"/>
                </a:solidFill>
                <a:latin typeface="+mj-lt"/>
              </a:rPr>
              <a:t>فقط. </a:t>
            </a:r>
            <a:r>
              <a:rPr lang="ar-SA" dirty="0">
                <a:solidFill>
                  <a:schemeClr val="bg1"/>
                </a:solidFill>
                <a:latin typeface="+mj-lt"/>
              </a:rPr>
              <a:t>وليس المقصود منه عرض أو تقديم المشورة فيما يتعلق بشراء أو بيع أي ورقة مالية.</a:t>
            </a:r>
          </a:p>
          <a:p>
            <a:pPr marL="0" indent="0" algn="just" rtl="1">
              <a:spcBef>
                <a:spcPts val="185"/>
              </a:spcBef>
              <a:buNone/>
              <a:defRPr/>
            </a:pPr>
            <a:endParaRPr lang="ar-SA" dirty="0">
              <a:solidFill>
                <a:schemeClr val="bg1"/>
              </a:solidFill>
              <a:latin typeface="+mj-lt"/>
            </a:endParaRPr>
          </a:p>
          <a:p>
            <a:pPr marL="0" indent="0" algn="just" rtl="1">
              <a:spcBef>
                <a:spcPts val="185"/>
              </a:spcBef>
              <a:buNone/>
              <a:defRPr/>
            </a:pPr>
            <a:r>
              <a:rPr lang="ar-SA" dirty="0">
                <a:solidFill>
                  <a:schemeClr val="bg1"/>
                </a:solidFill>
                <a:latin typeface="+mj-lt"/>
              </a:rPr>
              <a:t>على الرغم من أن المعلومات في هذا التقرير تم جمعها من </a:t>
            </a:r>
            <a:r>
              <a:rPr lang="ar-KW" dirty="0" smtClean="0">
                <a:solidFill>
                  <a:schemeClr val="bg1"/>
                </a:solidFill>
                <a:latin typeface="+mj-lt"/>
              </a:rPr>
              <a:t>ال</a:t>
            </a:r>
            <a:r>
              <a:rPr lang="ar-SA" dirty="0" smtClean="0">
                <a:solidFill>
                  <a:schemeClr val="bg1"/>
                </a:solidFill>
                <a:latin typeface="+mj-lt"/>
              </a:rPr>
              <a:t>مصادر </a:t>
            </a:r>
            <a:r>
              <a:rPr lang="ar-SA" dirty="0">
                <a:solidFill>
                  <a:schemeClr val="bg1"/>
                </a:solidFill>
                <a:latin typeface="+mj-lt"/>
              </a:rPr>
              <a:t>التي تعتقد الشركة بأنها موثوق بها، </a:t>
            </a:r>
            <a:r>
              <a:rPr lang="ar-SA" dirty="0" smtClean="0">
                <a:solidFill>
                  <a:schemeClr val="bg1"/>
                </a:solidFill>
                <a:latin typeface="+mj-lt"/>
              </a:rPr>
              <a:t>نحن </a:t>
            </a:r>
            <a:r>
              <a:rPr lang="ar-SA" dirty="0">
                <a:solidFill>
                  <a:schemeClr val="bg1"/>
                </a:solidFill>
                <a:latin typeface="+mj-lt"/>
              </a:rPr>
              <a:t>لم نقم بالتحقق منها بشكل مستقل سواء كانت دقيقة </a:t>
            </a:r>
            <a:r>
              <a:rPr lang="ar-SA" dirty="0" smtClean="0">
                <a:solidFill>
                  <a:schemeClr val="bg1"/>
                </a:solidFill>
                <a:latin typeface="+mj-lt"/>
              </a:rPr>
              <a:t>أوغير </a:t>
            </a:r>
            <a:r>
              <a:rPr lang="ar-SA" dirty="0">
                <a:solidFill>
                  <a:schemeClr val="bg1"/>
                </a:solidFill>
                <a:latin typeface="+mj-lt"/>
              </a:rPr>
              <a:t>كاملة. لا توجد مسؤولية على الشركة بسبب أي خسائر ناتجة بصورة مباشرة أو غير مباشرة، من استخدام هذه المعلومات.</a:t>
            </a:r>
          </a:p>
          <a:p>
            <a:pPr marL="0" indent="0" algn="just" rtl="1">
              <a:spcBef>
                <a:spcPts val="185"/>
              </a:spcBef>
              <a:buNone/>
              <a:defRPr/>
            </a:pPr>
            <a:endParaRPr lang="ar-SA" dirty="0">
              <a:solidFill>
                <a:schemeClr val="bg1"/>
              </a:solidFill>
              <a:latin typeface="+mj-lt"/>
            </a:endParaRPr>
          </a:p>
          <a:p>
            <a:pPr marL="0" indent="0" algn="just" rtl="1">
              <a:spcBef>
                <a:spcPts val="185"/>
              </a:spcBef>
              <a:buNone/>
              <a:defRPr/>
            </a:pPr>
            <a:r>
              <a:rPr lang="ar-SA" dirty="0">
                <a:solidFill>
                  <a:schemeClr val="bg1"/>
                </a:solidFill>
              </a:rPr>
              <a:t>شركة الاستثمارات الوطنية</a:t>
            </a:r>
            <a:r>
              <a:rPr lang="ar-KW" dirty="0">
                <a:solidFill>
                  <a:schemeClr val="bg1"/>
                </a:solidFill>
              </a:rPr>
              <a:t>  ش.م.ك.ع.</a:t>
            </a:r>
            <a:endParaRPr lang="ar-SA" dirty="0">
              <a:solidFill>
                <a:schemeClr val="bg1"/>
              </a:solidFill>
            </a:endParaRPr>
          </a:p>
        </p:txBody>
      </p:sp>
      <p:sp>
        <p:nvSpPr>
          <p:cNvPr id="6" name="Text Placeholder 7"/>
          <p:cNvSpPr txBox="1">
            <a:spLocks/>
          </p:cNvSpPr>
          <p:nvPr/>
        </p:nvSpPr>
        <p:spPr bwMode="gray">
          <a:xfrm>
            <a:off x="5080000" y="8647089"/>
            <a:ext cx="1273633" cy="430968"/>
          </a:xfrm>
          <a:prstGeom prst="rect">
            <a:avLst/>
          </a:prstGeom>
        </p:spPr>
        <p:txBody>
          <a:bodyPr vert="horz" lIns="0" tIns="0" rIns="132923" bIns="0" rtlCol="0">
            <a:noAutofit/>
          </a:bodyPr>
          <a:lstStyle/>
          <a:p>
            <a:pPr algn="r">
              <a:buFont typeface="Arial" pitchFamily="34" charset="0"/>
              <a:buNone/>
              <a:defRPr/>
            </a:pPr>
            <a:r>
              <a:rPr lang="ar-SA" sz="646" b="1" dirty="0">
                <a:solidFill>
                  <a:schemeClr val="bg1"/>
                </a:solidFill>
                <a:cs typeface="Arial" pitchFamily="34" charset="0"/>
              </a:rPr>
              <a:t>شركة الاستثمارات الوطنية</a:t>
            </a:r>
          </a:p>
          <a:p>
            <a:pPr algn="r">
              <a:buFont typeface="Arial" pitchFamily="34" charset="0"/>
              <a:buNone/>
              <a:defRPr/>
            </a:pPr>
            <a:r>
              <a:rPr lang="ar-SA" sz="646" b="1" dirty="0">
                <a:solidFill>
                  <a:schemeClr val="bg1"/>
                </a:solidFill>
                <a:cs typeface="Arial" pitchFamily="34" charset="0"/>
              </a:rPr>
              <a:t>شرق, شارع المتنبي</a:t>
            </a:r>
          </a:p>
          <a:p>
            <a:pPr algn="r">
              <a:buFont typeface="Arial" pitchFamily="34" charset="0"/>
              <a:buNone/>
              <a:defRPr/>
            </a:pPr>
            <a:r>
              <a:rPr lang="ar-SA" sz="646" b="1" dirty="0">
                <a:solidFill>
                  <a:schemeClr val="bg1"/>
                </a:solidFill>
                <a:cs typeface="Arial" pitchFamily="34" charset="0"/>
              </a:rPr>
              <a:t>مبنى </a:t>
            </a:r>
            <a:r>
              <a:rPr lang="ar-SA" sz="646" b="1" dirty="0" smtClean="0">
                <a:solidFill>
                  <a:schemeClr val="bg1"/>
                </a:solidFill>
                <a:cs typeface="Arial" pitchFamily="34" charset="0"/>
              </a:rPr>
              <a:t>الخليجية</a:t>
            </a:r>
            <a:endParaRPr lang="en-US" sz="646" b="1" dirty="0" smtClean="0">
              <a:solidFill>
                <a:schemeClr val="bg1"/>
              </a:solidFill>
              <a:cs typeface="Arial" pitchFamily="34" charset="0"/>
            </a:endParaRPr>
          </a:p>
          <a:p>
            <a:pPr algn="r">
              <a:buFont typeface="Arial" pitchFamily="34" charset="0"/>
              <a:buNone/>
              <a:defRPr/>
            </a:pPr>
            <a:r>
              <a:rPr lang="ar-KW" sz="646" b="1" dirty="0" smtClean="0">
                <a:solidFill>
                  <a:schemeClr val="bg1"/>
                </a:solidFill>
                <a:cs typeface="Arial" pitchFamily="34" charset="0"/>
              </a:rPr>
              <a:t>ص. ب. 25667 الصفاة 13117 الكويت </a:t>
            </a:r>
            <a:endParaRPr lang="ar-SA" sz="646" b="1" dirty="0">
              <a:solidFill>
                <a:schemeClr val="bg1"/>
              </a:solidFill>
              <a:cs typeface="Arial" pitchFamily="34" charset="0"/>
            </a:endParaRPr>
          </a:p>
        </p:txBody>
      </p: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993067" cy="89832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3044800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17758</TotalTime>
  <Words>1179</Words>
  <Application>Microsoft Office PowerPoint</Application>
  <PresentationFormat>On-screen Show (4:3)</PresentationFormat>
  <Paragraphs>65</Paragraphs>
  <Slides>7</Slides>
  <Notes>6</Notes>
  <HiddenSlides>0</HiddenSlides>
  <MMClips>0</MMClips>
  <ScaleCrop>false</ScaleCrop>
  <HeadingPairs>
    <vt:vector size="8" baseType="variant">
      <vt:variant>
        <vt:lpstr>Fonts Used</vt:lpstr>
      </vt:variant>
      <vt:variant>
        <vt:i4>5</vt:i4>
      </vt:variant>
      <vt:variant>
        <vt:lpstr>Theme</vt:lpstr>
      </vt:variant>
      <vt:variant>
        <vt:i4>1</vt:i4>
      </vt:variant>
      <vt:variant>
        <vt:lpstr>Links</vt:lpstr>
      </vt:variant>
      <vt:variant>
        <vt:i4>11</vt:i4>
      </vt:variant>
      <vt:variant>
        <vt:lpstr>Slide Titles</vt:lpstr>
      </vt:variant>
      <vt:variant>
        <vt:i4>7</vt:i4>
      </vt:variant>
    </vt:vector>
  </HeadingPairs>
  <TitlesOfParts>
    <vt:vector size="24" baseType="lpstr">
      <vt:lpstr>Arial</vt:lpstr>
      <vt:lpstr>Calibri</vt:lpstr>
      <vt:lpstr>Calibri Light</vt:lpstr>
      <vt:lpstr>Times New Roman</vt:lpstr>
      <vt:lpstr>Wingdings</vt:lpstr>
      <vt:lpstr>Office Theme</vt:lpstr>
      <vt:lpstr>file:///\\nicfps\laid$\Researches%20&amp;%20Studies\Work%20Files\Periodic%20Reports\Boursa%20Kuwait\Weekly\2020\Master%20Model%20for%20weekly%20(wealth%20management)v.1%20-%20Copy.xlsx!Indcies%20!R2C2:R7C9</vt:lpstr>
      <vt:lpstr>file:///\\nicfps\laid$\Researches%20&amp;%20Studies\Work%20Files\Periodic%20Reports\Boursa%20Kuwait\Weekly\2020\Master%20Model%20for%20weekly%20(wealth%20management)v.1%20-%20Copy.xlsx!sector%20indices%20%20!%5bMaster%20Model%20for%20weekly%20(wealth%20management)v.1%20-%20Copy.xlsx%5dsector%20indices%20%20%20Chart%201</vt:lpstr>
      <vt:lpstr>file:///\\nicfps\laid$\Researches%20&amp;%20Studies\Work%20Files\Periodic%20Reports\Boursa%20Kuwait\Weekly\2020\Master%20Model%20for%20weekly%20(wealth%20management)v.1%20-%20Copy.xlsx!sector%20indices%20%20!%5bMaster%20Model%20for%20weekly%20(wealth%20management)v.1%20-%20Copy.xlsx%5dsector%20indices%20%20%20Chart%202</vt:lpstr>
      <vt:lpstr>file:///\\nicfps\laid$\Researches%20&amp;%20Studies\Work%20Files\Periodic%20Reports\Boursa%20Kuwait\Weekly\2020\Master%20Model%20for%20weekly%20(wealth%20management)v.1%20-%20Copy.xlsx!sector%20indices%20%20!R2C24:R17C28</vt:lpstr>
      <vt:lpstr>file:///\\nicfps\laid$\Researches%20&amp;%20Studies\Work%20Files\Periodic%20Reports\Boursa%20Kuwait\Weekly\2020\Master%20Model%20for%20weekly%20(wealth%20management)v.1%20-%20Copy.xlsx!Companies%20(P%20Market)!R3C2:R25C9</vt:lpstr>
      <vt:lpstr>file:///\\nicfps\laid$\Researches%20&amp;%20Studies\Work%20Files\Periodic%20Reports\Boursa%20Kuwait\Weekly\2020\Master%20Model%20for%20weekly%20(wealth%20management)v.1%20-%20Copy.xlsx!(P%20Market)%20chart!%5bMaster%20Model%20for%20weekly%20(wealth%20management)v.1%20-%20Copy.xlsx%5d(P%20Market)%20chart%20Chart%202</vt:lpstr>
      <vt:lpstr>file:///\\nicfps\laid$\Researches%20&amp;%20Studies\Work%20Files\Periodic%20Reports\Boursa%20Kuwait\Weekly\2020\Master%20Model%20for%20weekly%20(wealth%20management)v.1%20-%20Copy.xlsx!companies%20(Main%20Market&amp;%20chart)!R3C22:R15C29</vt:lpstr>
      <vt:lpstr>file:///\\nicfps\laid$\Researches%20&amp;%20Studies\Work%20Files\Periodic%20Reports\Boursa%20Kuwait\Weekly\2020\Master%20Model%20for%20weekly%20(wealth%20management)v.1%20-%20Copy.xlsx!companies%20(Main%20Market&amp;%20chart)!%5bMaster%20Model%20for%20weekly%20(wealth%20management)v.1%20-%20Copy.xlsx%5dcompanies%20(Main%20Market&amp;%20chart)%20Chart%201</vt:lpstr>
      <vt:lpstr>file:///\\nicfps\laid$\Researches%20&amp;%20Studies\Work%20Files\Periodic%20Reports\Boursa%20Kuwait\Weekly\2020\Master%20Model%20for%20weekly%20(wealth%20management)v.1%20-%20Copy.xlsx!companies%20(Main%20Market&amp;%20chart)!R3C12:R15C19</vt:lpstr>
      <vt:lpstr>file:///\\nicfps\laid$\Researches%20&amp;%20Studies\Work%20Files\Periodic%20Reports\Boursa%20Kuwait\Weekly\2020\Master%20Model%20for%20weekly%20(wealth%20management)v.1%20-%20Copy.xlsx!companies%20(Main%20Market&amp;%20chart)!R3C2:R15C9</vt:lpstr>
      <vt:lpstr>file:///\\nicfps\laid$\Researches%20&amp;%20Studies\Work%20Files\Periodic%20Reports\Boursa%20Kuwait\Weekly\2020\Master%20Model%20for%20weekly%20(wealth%20management)v.1%20-%20Copy.xlsx!companies%20(Main%20Market&amp;%20chart)!R3C32:R15C39</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شركة الاستثمارات الوطنية  ش.م.ك.</dc:title>
  <dc:creator>Alaa Alatilie</dc:creator>
  <cp:lastModifiedBy>Hossam Ahmed</cp:lastModifiedBy>
  <cp:revision>3696</cp:revision>
  <cp:lastPrinted>2019-01-10T11:21:43Z</cp:lastPrinted>
  <dcterms:created xsi:type="dcterms:W3CDTF">2015-01-14T07:25:06Z</dcterms:created>
  <dcterms:modified xsi:type="dcterms:W3CDTF">2021-01-07T11:53:44Z</dcterms:modified>
</cp:coreProperties>
</file>