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78"/>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1/7/2021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1/7/2021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2021/01/07</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952340"/>
            <a:ext cx="6591300" cy="3598421"/>
          </a:xfrm>
          <a:prstGeom prst="rect">
            <a:avLst/>
          </a:prstGeom>
          <a:solidFill>
            <a:schemeClr val="bg1">
              <a:lumMod val="95000"/>
            </a:schemeClr>
          </a:solidFill>
        </p:spPr>
        <p:txBody>
          <a:bodyPr wrap="square">
            <a:spAutoFit/>
          </a:bodyPr>
          <a:lstStyle/>
          <a:p>
            <a:pPr algn="r" rtl="1">
              <a:lnSpc>
                <a:spcPct val="150000"/>
              </a:lnSpc>
              <a:spcAft>
                <a:spcPts val="800"/>
              </a:spcAft>
            </a:pPr>
            <a:r>
              <a:rPr lang="ar-SA" sz="1100" dirty="0" smtClean="0">
                <a:latin typeface="Calibri" panose="020F0502020204030204" pitchFamily="34" charset="0"/>
                <a:ea typeface="Calibri" panose="020F0502020204030204" pitchFamily="34" charset="0"/>
              </a:rPr>
              <a:t>أنهت </a:t>
            </a:r>
            <a:r>
              <a:rPr lang="ar-SA" sz="1100" dirty="0">
                <a:latin typeface="Calibri" panose="020F0502020204030204" pitchFamily="34" charset="0"/>
                <a:ea typeface="Calibri" panose="020F0502020204030204" pitchFamily="34" charset="0"/>
              </a:rPr>
              <a:t>بورصة الكويت تعاملاتها للأسبوع الأول من العام </a:t>
            </a:r>
            <a:r>
              <a:rPr lang="en-US" sz="1100" dirty="0">
                <a:latin typeface="Calibri Light" panose="020F0302020204030204" pitchFamily="34" charset="0"/>
                <a:ea typeface="Calibri" panose="020F0502020204030204" pitchFamily="34" charset="0"/>
              </a:rPr>
              <a:t>2021</a:t>
            </a:r>
            <a:r>
              <a:rPr lang="ar-SA" sz="1100" dirty="0">
                <a:latin typeface="Calibri" panose="020F0502020204030204" pitchFamily="34" charset="0"/>
                <a:ea typeface="Calibri" panose="020F0502020204030204" pitchFamily="34" charset="0"/>
              </a:rPr>
              <a:t> والمنتهي في </a:t>
            </a:r>
            <a:r>
              <a:rPr lang="ar-SA" sz="1100" dirty="0" smtClean="0">
                <a:latin typeface="Calibri" panose="020F0502020204030204" pitchFamily="34" charset="0"/>
                <a:ea typeface="Calibri" panose="020F0502020204030204" pitchFamily="34" charset="0"/>
              </a:rPr>
              <a:t>السابع </a:t>
            </a:r>
            <a:r>
              <a:rPr lang="ar-SA" sz="1100" dirty="0">
                <a:latin typeface="Calibri" panose="020F0502020204030204" pitchFamily="34" charset="0"/>
                <a:ea typeface="Calibri" panose="020F0502020204030204" pitchFamily="34" charset="0"/>
              </a:rPr>
              <a:t>من يناير على تباين في أداء مؤشراتها بالمقارنة مع اقفال الأسبوع الماضي، حيث تراجع مؤشر السوق العام بنسبة 0.2%، ومؤشر السوق الأول بنسبة 0.3%،  في حين ارتفع مؤشر السوق الرئيسي منفردا بنسبة </a:t>
            </a:r>
            <a:r>
              <a:rPr lang="ar-SA" sz="1100" dirty="0" smtClean="0">
                <a:latin typeface="Calibri" panose="020F0502020204030204" pitchFamily="34" charset="0"/>
                <a:ea typeface="Calibri" panose="020F0502020204030204" pitchFamily="34" charset="0"/>
              </a:rPr>
              <a:t>0.</a:t>
            </a:r>
            <a:r>
              <a:rPr lang="ar-SA" sz="1100" dirty="0">
                <a:latin typeface="Calibri" panose="020F0502020204030204" pitchFamily="34" charset="0"/>
                <a:ea typeface="Calibri" panose="020F0502020204030204" pitchFamily="34" charset="0"/>
              </a:rPr>
              <a:t>3</a:t>
            </a:r>
            <a:r>
              <a:rPr lang="ar-SA" sz="1100" dirty="0" smtClean="0">
                <a:latin typeface="Calibri" panose="020F0502020204030204" pitchFamily="34" charset="0"/>
                <a:ea typeface="Calibri" panose="020F0502020204030204" pitchFamily="34" charset="0"/>
              </a:rPr>
              <a:t>%. </a:t>
            </a:r>
            <a:r>
              <a:rPr lang="ar-SA" sz="1100" dirty="0">
                <a:latin typeface="Calibri" panose="020F0502020204030204" pitchFamily="34" charset="0"/>
                <a:ea typeface="Calibri" panose="020F0502020204030204" pitchFamily="34" charset="0"/>
              </a:rPr>
              <a:t>كما ارتفع المعدل اليومي لقيمة الأسهم المتداولة بنسبة 44% إلى 33.7 مليون د.ك خلال الأسبوع بالمقارنة مع 23.4 مليون د.ك للأسبوع الماضي، وكذلك المعدل اليومي لكمية الأسهم المتداولة بنسبة 12.6% إلي 225 مليون سهم بالمقارنة مع 200 مليون سهم.</a:t>
            </a:r>
            <a:endParaRPr lang="en-US" sz="11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جاء أداء مؤشرات البورصة خلال تداولات جلسات الأسبوع </a:t>
            </a:r>
            <a:r>
              <a:rPr lang="ar-SA" sz="1100" dirty="0" smtClean="0">
                <a:latin typeface="Calibri" panose="020F0502020204030204" pitchFamily="34" charset="0"/>
                <a:ea typeface="Calibri" panose="020F0502020204030204" pitchFamily="34" charset="0"/>
              </a:rPr>
              <a:t>الأربعة </a:t>
            </a:r>
            <a:r>
              <a:rPr lang="ar-SA" sz="1100" dirty="0">
                <a:latin typeface="Calibri" panose="020F0502020204030204" pitchFamily="34" charset="0"/>
                <a:ea typeface="Calibri" panose="020F0502020204030204" pitchFamily="34" charset="0"/>
              </a:rPr>
              <a:t>متباينا، حيث أقفلت جلستي التداول الثانية والأخيرة في النطاق الإيجابي، بينما أقفلت الأولى والثالثة داخل المربع الأحمر، يُذكر أن حالة الهدوء النسبي لا تزال تسيطر على تداولات الفترة بشكل عام، على الرغم من ارتفاع التدفقات النقدية نحو أسهم السوق الأول بالمقارنة مع الفترة الماضية، وظهور بعض عمليات الشراء الإنتقائي على شريحة منها، حيث شكلت قيم تداولات السوق الأول نحو 73% من اجمالي قيم تداول السوق البالغة نحو 135 مليون د.ك، بالمقارنة مع 55% للأسبوع الماضي، كما ارتفع المعدل اليومي لقيم التداول خلال الفترة بشكل ملحوظ. الجدير بالذكر أن حالة عدم التوافق بين الحكومة ومجلس الأمة والتي ظهرت مؤخرا، قد شكلت عاملا ضاغطا على مجريات التداول، الأمر الذي انعكس على أداء مؤشر السوق العام وكذلك السوق الأول، ناهيك عن ضبابية المشهد المتعلقة بأهم المحفزات الإيجابية والمتمثلة في التوزيعات المجزية لقطاع البنوك، والتي كانت وقودا أساسيا لسلسلة من ارتفاعات السوق للفترات المماثلة خلال الأعوام الماضية. </a:t>
            </a:r>
            <a:endParaRPr lang="en-US" sz="1100" dirty="0">
              <a:latin typeface="Calibri" panose="020F0502020204030204" pitchFamily="34" charset="0"/>
              <a:ea typeface="Calibri" panose="020F050202020403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423184573"/>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833"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91300" cy="5760551"/>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أهم </a:t>
            </a:r>
            <a:r>
              <a:rPr lang="ar-SA" sz="1100" b="1" u="sng" dirty="0">
                <a:latin typeface="Calibri" panose="020F0502020204030204" pitchFamily="34" charset="0"/>
                <a:ea typeface="Calibri" panose="020F0502020204030204" pitchFamily="34" charset="0"/>
                <a:cs typeface="Calibri" panose="020F0502020204030204" pitchFamily="34" charset="0"/>
              </a:rPr>
              <a:t>افصاحات الشركات خلال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الفترة</a:t>
            </a:r>
            <a:endParaRPr lang="en-US" sz="1100" dirty="0"/>
          </a:p>
          <a:p>
            <a:pPr marL="171450" lvl="0" indent="-17145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أفادت شركة أصول للإستثمار أن تاريخ حيازة السهم لإستحقاقات الأسهم والمتعلقة بتخفيض رأس مال الشركة هو يوم الأثنين الموافق الأول من شهر فبراير  2021.</a:t>
            </a:r>
            <a:endParaRPr lang="en-US" sz="1100" dirty="0">
              <a:latin typeface="+mj-lt"/>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أفادت شركة المدار للتمويل والإستثمار بقيامها بشراء عقار في منطقة المهبولة بمساحة إجمالية 500 م2  بقيمة 1.1 مليون د.ك.</a:t>
            </a:r>
            <a:endParaRPr lang="en-US" sz="1100" dirty="0">
              <a:latin typeface="+mj-lt"/>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قامت شركة منشآت للمشاريع العقارية بتوقيع عقد تجديد تسهيلات ائتمانية ممنوحة لها من أحدى البنوك الإسلامية المحلية بقيمة 43 مليون د.ك، مع تأجيل سداد القسط المُستحق في شهر ديسمبر 2020 إلى شهر ديسمبر 2021.</a:t>
            </a:r>
            <a:endParaRPr lang="en-US" sz="1100" dirty="0">
              <a:latin typeface="+mj-lt"/>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قامت شركة منشآت للمشاريع العقارية بتوقيع عقد تجديد تسهيلات ائتمانية ممنوحة لها من أحدى البنوك الإسلامية المحلية بقيمة 43 مليون د.ك، مع تأجيل سداد القسط المُستحق في شهر ديسمبر 2020 إلى شهر ديسمبر 2021.</a:t>
            </a:r>
            <a:endParaRPr lang="en-US" sz="1100" dirty="0">
              <a:latin typeface="+mj-lt"/>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الجمعية العامة العادية لشركة المجموعة التعليمية القابضة سوف تنعقد يوم الخميس الموافق 21 من الشهر الجاري، وذلك  لمناقشة جدول أعمال الجمعية، يأتي في مقدمتها سماع تقرير مجلس الإدارة عن السنة المالية المنهية في 31/08/2020، وكذلك تخفيض رأسمال الشركة بنسبة 38.85% إلى 15 مليون د.ك لزيادته عن حاجة الشركة.</a:t>
            </a:r>
            <a:endParaRPr lang="en-US" sz="1100" dirty="0">
              <a:latin typeface="+mj-lt"/>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mj-lt"/>
                <a:ea typeface="Calibri" panose="020F0502020204030204" pitchFamily="34" charset="0"/>
              </a:rPr>
              <a:t>سوف يجتمع مجلس إدارة شركة الصالحية العقارية يوم الأحد الموافق 10 يناير 2021، لمناقشة عرض مُقدم (غير ملزم) لشراء أحد أصول الشركة المحلية.</a:t>
            </a:r>
            <a:endParaRPr lang="en-US" sz="1100" dirty="0">
              <a:latin typeface="+mj-lt"/>
              <a:ea typeface="Calibri" panose="020F0502020204030204" pitchFamily="34" charset="0"/>
            </a:endParaRPr>
          </a:p>
          <a:p>
            <a:pPr algn="justLow" rtl="1">
              <a:lnSpc>
                <a:spcPct val="150000"/>
              </a:lnSpc>
              <a:spcAft>
                <a:spcPts val="800"/>
              </a:spcAft>
            </a:pPr>
            <a:r>
              <a:rPr lang="ar-SA" sz="1200" b="1" u="sng" dirty="0" smtClean="0"/>
              <a:t>أسعار </a:t>
            </a:r>
            <a:r>
              <a:rPr lang="ar-SA" sz="1200" b="1" u="sng" dirty="0"/>
              <a:t>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ارتفع  سعر خام برنت خلال تداولات الأسبوع فوق مستوى ال </a:t>
            </a:r>
            <a:r>
              <a:rPr lang="en-US" sz="1100" dirty="0">
                <a:latin typeface="Arial" panose="020B0604020202020204" pitchFamily="34" charset="0"/>
                <a:ea typeface="Calibri" panose="020F0502020204030204" pitchFamily="34" charset="0"/>
              </a:rPr>
              <a:t>54</a:t>
            </a:r>
            <a:r>
              <a:rPr lang="ar-SA" sz="1100" dirty="0">
                <a:latin typeface="Calibri" panose="020F0502020204030204" pitchFamily="34" charset="0"/>
                <a:ea typeface="Calibri" panose="020F0502020204030204" pitchFamily="34" charset="0"/>
              </a:rPr>
              <a:t> دولار أمريكي للمرة الأولى منذ أواخر شهر فبراير الماضي، مدعوما بالتخفيضات الإضافية الطوعية البالغة نحو مليون برميل يوميا في شهر فبراير ومارس التي أقرتها المملكة العربية السعودية خلال اجتماع مجموعة "أوبك+" المُنعقد في الخامس من الشهر الجاري، وذلك بهدف دعم الإقتصاد وسوق النفط، هذا بالإضافة إلى تراجع مخزونات النفط الأمريكية إلى 8 مليون برميل، أي بأكثر من ثلاثة أضعاف التوقعات تقريبا، وذلك خلال الأسبوع المنتهي في الحادي والثلاثون من ديسمبر 2020، وفقا لما أشارت إليه إدارة معلومات الطاقة الأمريكية. </a:t>
            </a:r>
            <a:endParaRPr lang="en-US" sz="1100" dirty="0">
              <a:effectLst/>
              <a:latin typeface="Calibri" panose="020F0502020204030204" pitchFamily="34" charset="0"/>
              <a:ea typeface="Calibri" panose="020F050202020403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العقاربنسبة 1.6%، تلاه قطاع المواد الأساسية بنسبة 1.2%، في حين كان قطاع التكنولوجيا </a:t>
            </a:r>
            <a:r>
              <a:rPr lang="ar-SA" sz="1000" dirty="0"/>
              <a:t>أول الخاسرين بنسبة </a:t>
            </a:r>
            <a:r>
              <a:rPr lang="ar-SA" sz="1000" dirty="0" smtClean="0"/>
              <a:t>2.2%، ثم قطاع النفط والغاز بنسبة 1.9%.</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54.5</a:t>
            </a:r>
            <a:r>
              <a:rPr lang="ar-KW" sz="1000" dirty="0" smtClean="0"/>
              <a:t>%</a:t>
            </a:r>
            <a:r>
              <a:rPr lang="ar-SA" sz="1000" dirty="0" smtClean="0"/>
              <a:t>، </a:t>
            </a:r>
            <a:r>
              <a:rPr lang="ar-SA" sz="1000" dirty="0" smtClean="0"/>
              <a:t>17.4% 9.4%</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39.4</a:t>
            </a:r>
            <a:r>
              <a:rPr lang="ar-KW" sz="1000" dirty="0" smtClean="0"/>
              <a:t>%</a:t>
            </a:r>
            <a:r>
              <a:rPr lang="ar-SA" sz="1000" dirty="0" smtClean="0"/>
              <a:t>،</a:t>
            </a:r>
            <a:r>
              <a:rPr lang="ar-KW" sz="1000" dirty="0" smtClean="0"/>
              <a:t> </a:t>
            </a:r>
            <a:r>
              <a:rPr lang="ar-SA" sz="1000" dirty="0" smtClean="0"/>
              <a:t>24.6</a:t>
            </a:r>
            <a:r>
              <a:rPr lang="ar-KW" sz="1000" dirty="0" smtClean="0"/>
              <a:t>%و</a:t>
            </a:r>
            <a:r>
              <a:rPr lang="ar-SA" sz="1000" dirty="0" smtClean="0"/>
              <a:t> 18.3%</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181214712"/>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471"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23863431"/>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472"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11300142"/>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473"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البنك الأهلي المتحد – البحرين-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25.1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211 فلس متراجعا بنسبة 6.2%</a:t>
            </a:r>
            <a:r>
              <a:rPr lang="ar-KW" sz="1000" dirty="0" smtClean="0"/>
              <a:t>،</a:t>
            </a:r>
            <a:r>
              <a:rPr lang="ar-SA" sz="1000" dirty="0" smtClean="0"/>
              <a:t> وجاء سهم بنك الكويت الوطني بالمركز الثاني </a:t>
            </a:r>
            <a:r>
              <a:rPr lang="ar-SA" sz="1000" dirty="0"/>
              <a:t>بقيمة تداول بلغ</a:t>
            </a:r>
            <a:r>
              <a:rPr lang="ar-KW" sz="1000" dirty="0"/>
              <a:t>ت</a:t>
            </a:r>
            <a:r>
              <a:rPr lang="ar-SA" sz="1000" dirty="0"/>
              <a:t> </a:t>
            </a:r>
            <a:r>
              <a:rPr lang="ar-SA" sz="1000" dirty="0" smtClean="0"/>
              <a:t>20.6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846 فلس مرتفعا بنسبة 0.7%، </a:t>
            </a:r>
            <a:r>
              <a:rPr lang="ar-KW" sz="1000" dirty="0" smtClean="0"/>
              <a:t>ثم </a:t>
            </a:r>
            <a:r>
              <a:rPr lang="ar-SA" sz="1000" dirty="0" smtClean="0"/>
              <a:t>جاء سهم</a:t>
            </a:r>
            <a:r>
              <a:rPr lang="ar-KW" sz="1000" dirty="0" smtClean="0"/>
              <a:t> </a:t>
            </a:r>
            <a:r>
              <a:rPr lang="ar-SA" sz="1000" dirty="0"/>
              <a:t>بيت التمويل الكويتي بالمركز </a:t>
            </a:r>
            <a:r>
              <a:rPr lang="ar-KW" sz="1000" dirty="0" smtClean="0"/>
              <a:t>الثالث</a:t>
            </a:r>
            <a:r>
              <a:rPr lang="ar-SA" sz="1000" dirty="0" smtClean="0"/>
              <a:t> بقيمة </a:t>
            </a:r>
            <a:r>
              <a:rPr lang="ar-SA" sz="1000" dirty="0"/>
              <a:t>تداول </a:t>
            </a:r>
            <a:r>
              <a:rPr lang="ar-SA" sz="1000" dirty="0" smtClean="0"/>
              <a:t>بلغت 12.6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682 فلس</a:t>
            </a:r>
            <a:r>
              <a:rPr lang="ar-SA" sz="1000" dirty="0"/>
              <a:t> </a:t>
            </a:r>
            <a:r>
              <a:rPr lang="ar-SA" sz="1000" dirty="0" smtClean="0"/>
              <a:t>مرتفعا بنسبة 0.3%.</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5,795</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5,234</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2,648</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228216685"/>
              </p:ext>
            </p:extLst>
          </p:nvPr>
        </p:nvGraphicFramePr>
        <p:xfrm>
          <a:off x="152400" y="1184716"/>
          <a:ext cx="6591300" cy="4029075"/>
        </p:xfrm>
        <a:graphic>
          <a:graphicData uri="http://schemas.openxmlformats.org/presentationml/2006/ole">
            <mc:AlternateContent xmlns:mc="http://schemas.openxmlformats.org/markup-compatibility/2006">
              <mc:Choice xmlns:v="urn:schemas-microsoft-com:vml" Requires="v">
                <p:oleObj spid="_x0000_s136796"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84716"/>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08931935"/>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797"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الشركة الأولى للإستثمار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6.4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43.2</a:t>
            </a:r>
            <a:r>
              <a:rPr lang="ar-KW" sz="1000" dirty="0" smtClean="0"/>
              <a:t> </a:t>
            </a:r>
            <a:r>
              <a:rPr lang="ar-SA" sz="1000" dirty="0" smtClean="0"/>
              <a:t>فلس مرتفعا بنسبة 0.5%</a:t>
            </a:r>
            <a:r>
              <a:rPr lang="ar-KW" sz="1000" dirty="0" smtClean="0"/>
              <a:t>، </a:t>
            </a:r>
            <a:r>
              <a:rPr lang="ar-SA" sz="1000" dirty="0" smtClean="0"/>
              <a:t>وجاء سهم شركة أعيان للإجارة والإستثمار </a:t>
            </a:r>
            <a:r>
              <a:rPr lang="ar-SA" sz="1000" dirty="0"/>
              <a:t>بالمركز </a:t>
            </a:r>
            <a:r>
              <a:rPr lang="ar-SA" sz="1000" dirty="0" smtClean="0"/>
              <a:t>الثاني </a:t>
            </a:r>
            <a:r>
              <a:rPr lang="ar-SA" sz="1000" dirty="0"/>
              <a:t>بقيمة تداول </a:t>
            </a:r>
            <a:r>
              <a:rPr lang="ar-SA" sz="1000" dirty="0" smtClean="0"/>
              <a:t>بلغت 5.8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93.6 </a:t>
            </a:r>
            <a:r>
              <a:rPr lang="ar-SA" sz="1000" dirty="0"/>
              <a:t>فلس </a:t>
            </a:r>
            <a:r>
              <a:rPr lang="ar-SA" sz="1000" dirty="0" smtClean="0"/>
              <a:t>مرتفعا </a:t>
            </a:r>
            <a:r>
              <a:rPr lang="ar-SA" sz="1000" dirty="0"/>
              <a:t>بنسبة </a:t>
            </a:r>
            <a:r>
              <a:rPr lang="ar-SA" sz="1000" dirty="0" smtClean="0"/>
              <a:t>1.9%، ثم جاء </a:t>
            </a:r>
            <a:r>
              <a:rPr lang="ar-SA" sz="1000" dirty="0"/>
              <a:t>سهم</a:t>
            </a:r>
            <a:r>
              <a:rPr lang="ar-KW" sz="1000" dirty="0"/>
              <a:t> </a:t>
            </a:r>
            <a:r>
              <a:rPr lang="ar-SA" sz="1000" dirty="0"/>
              <a:t>شركة </a:t>
            </a:r>
            <a:r>
              <a:rPr lang="ar-SA" sz="1000" dirty="0" smtClean="0"/>
              <a:t>الإستشارات المالية الدولية بالمركز الثالث </a:t>
            </a:r>
            <a:r>
              <a:rPr lang="ar-SA" sz="1000" dirty="0"/>
              <a:t>بقيمة تداول بلغ</a:t>
            </a:r>
            <a:r>
              <a:rPr lang="ar-KW" sz="1000" dirty="0" smtClean="0"/>
              <a:t>ت</a:t>
            </a:r>
            <a:r>
              <a:rPr lang="ar-SA" sz="1000" dirty="0"/>
              <a:t> </a:t>
            </a:r>
            <a:r>
              <a:rPr lang="ar-SA" sz="1000" dirty="0" smtClean="0"/>
              <a:t>2 مليون د.ك،</a:t>
            </a:r>
            <a:r>
              <a:rPr lang="ar-KW" sz="1000" dirty="0" smtClean="0"/>
              <a:t> </a:t>
            </a:r>
            <a:r>
              <a:rPr lang="ar-SA" sz="1000" dirty="0"/>
              <a:t>لينهي بذلك </a:t>
            </a:r>
            <a:r>
              <a:rPr lang="ar-KW" sz="1000" dirty="0"/>
              <a:t>تداولات الأسبوع </a:t>
            </a:r>
            <a:r>
              <a:rPr lang="ar-SA" sz="1000" dirty="0" smtClean="0"/>
              <a:t>عند سعر 64.7 فلس مرتفعا بنسبة 8.2%.</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995</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619</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424</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1664941807"/>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5075"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74943421"/>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5076"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420113326"/>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38094"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8787258"/>
              </p:ext>
            </p:extLst>
          </p:nvPr>
        </p:nvGraphicFramePr>
        <p:xfrm>
          <a:off x="161924" y="1150938"/>
          <a:ext cx="6591301" cy="2314575"/>
        </p:xfrm>
        <a:graphic>
          <a:graphicData uri="http://schemas.openxmlformats.org/presentationml/2006/ole">
            <mc:AlternateContent xmlns:mc="http://schemas.openxmlformats.org/markup-compatibility/2006">
              <mc:Choice xmlns:v="urn:schemas-microsoft-com:vml" Requires="v">
                <p:oleObj spid="_x0000_s138095"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150938"/>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2389979"/>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8096"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17758</TotalTime>
  <Words>1179</Words>
  <Application>Microsoft Office PowerPoint</Application>
  <PresentationFormat>On-screen Show (4:3)</PresentationFormat>
  <Paragraphs>65</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3696</cp:revision>
  <cp:lastPrinted>2019-01-10T11:21:43Z</cp:lastPrinted>
  <dcterms:created xsi:type="dcterms:W3CDTF">2015-01-14T07:25:06Z</dcterms:created>
  <dcterms:modified xsi:type="dcterms:W3CDTF">2021-01-07T11:53:44Z</dcterms:modified>
</cp:coreProperties>
</file>